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29" r:id="rId5"/>
  </p:sldMasterIdLst>
  <p:notesMasterIdLst>
    <p:notesMasterId r:id="rId31"/>
  </p:notesMasterIdLst>
  <p:handoutMasterIdLst>
    <p:handoutMasterId r:id="rId32"/>
  </p:handoutMasterIdLst>
  <p:sldIdLst>
    <p:sldId id="690" r:id="rId6"/>
    <p:sldId id="732" r:id="rId7"/>
    <p:sldId id="691" r:id="rId8"/>
    <p:sldId id="705" r:id="rId9"/>
    <p:sldId id="706" r:id="rId10"/>
    <p:sldId id="707" r:id="rId11"/>
    <p:sldId id="730" r:id="rId12"/>
    <p:sldId id="708" r:id="rId13"/>
    <p:sldId id="709" r:id="rId14"/>
    <p:sldId id="710" r:id="rId15"/>
    <p:sldId id="712" r:id="rId16"/>
    <p:sldId id="719" r:id="rId17"/>
    <p:sldId id="720" r:id="rId18"/>
    <p:sldId id="721" r:id="rId19"/>
    <p:sldId id="722" r:id="rId20"/>
    <p:sldId id="731" r:id="rId21"/>
    <p:sldId id="713" r:id="rId22"/>
    <p:sldId id="714" r:id="rId23"/>
    <p:sldId id="715" r:id="rId24"/>
    <p:sldId id="716" r:id="rId25"/>
    <p:sldId id="717" r:id="rId26"/>
    <p:sldId id="718" r:id="rId27"/>
    <p:sldId id="703" r:id="rId28"/>
    <p:sldId id="701" r:id="rId29"/>
    <p:sldId id="733" r:id="rId30"/>
  </p:sldIdLst>
  <p:sldSz cx="12192000" cy="6858000"/>
  <p:notesSz cx="7010400" cy="9296400"/>
  <p:defaultTextStyle>
    <a:defPPr>
      <a:defRPr lang="en-GB"/>
    </a:defPPr>
    <a:lvl1pPr algn="l" rtl="0" eaLnBrk="0" fontAlgn="base" hangingPunct="0">
      <a:spcBef>
        <a:spcPct val="0"/>
      </a:spcBef>
      <a:spcAft>
        <a:spcPct val="0"/>
      </a:spcAft>
      <a:defRPr sz="1600" kern="1200">
        <a:solidFill>
          <a:schemeClr val="accent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accent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kern="1200">
        <a:solidFill>
          <a:schemeClr val="accent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kern="1200">
        <a:solidFill>
          <a:schemeClr val="accent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kern="1200">
        <a:solidFill>
          <a:schemeClr val="accent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kern="1200">
        <a:solidFill>
          <a:schemeClr val="accent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kern="1200">
        <a:solidFill>
          <a:schemeClr val="accent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kern="1200">
        <a:solidFill>
          <a:schemeClr val="accent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kern="1200">
        <a:solidFill>
          <a:schemeClr val="accent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052" userDrawn="1">
          <p15:clr>
            <a:srgbClr val="A4A3A4"/>
          </p15:clr>
        </p15:guide>
        <p15:guide id="2" orient="horz" pos="1347" userDrawn="1">
          <p15:clr>
            <a:srgbClr val="A4A3A4"/>
          </p15:clr>
        </p15:guide>
        <p15:guide id="3" orient="horz" pos="3892" userDrawn="1">
          <p15:clr>
            <a:srgbClr val="A4A3A4"/>
          </p15:clr>
        </p15:guide>
        <p15:guide id="4" orient="horz" pos="1906" userDrawn="1">
          <p15:clr>
            <a:srgbClr val="A4A3A4"/>
          </p15:clr>
        </p15:guide>
        <p15:guide id="5" orient="horz" pos="3645" userDrawn="1">
          <p15:clr>
            <a:srgbClr val="A4A3A4"/>
          </p15:clr>
        </p15:guide>
        <p15:guide id="6" orient="horz" pos="2836" userDrawn="1">
          <p15:clr>
            <a:srgbClr val="A4A3A4"/>
          </p15:clr>
        </p15:guide>
        <p15:guide id="7" pos="291" userDrawn="1">
          <p15:clr>
            <a:srgbClr val="A4A3A4"/>
          </p15:clr>
        </p15:guide>
        <p15:guide id="8" pos="800" userDrawn="1">
          <p15:clr>
            <a:srgbClr val="A4A3A4"/>
          </p15:clr>
        </p15:guide>
        <p15:guide id="9" pos="2847" userDrawn="1">
          <p15:clr>
            <a:srgbClr val="A4A3A4"/>
          </p15:clr>
        </p15:guide>
        <p15:guide id="10" pos="5120" userDrawn="1">
          <p15:clr>
            <a:srgbClr val="A4A3A4"/>
          </p15:clr>
        </p15:guide>
        <p15:guide id="11" pos="6737" userDrawn="1">
          <p15:clr>
            <a:srgbClr val="A4A3A4"/>
          </p15:clr>
        </p15:guide>
        <p15:guide id="12" pos="5493" userDrawn="1">
          <p15:clr>
            <a:srgbClr val="A4A3A4"/>
          </p15:clr>
        </p15:guide>
        <p15:guide id="13" pos="42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in-Jones" initials="JL" lastIdx="1" clrIdx="0">
    <p:extLst>
      <p:ext uri="{19B8F6BF-5375-455C-9EA6-DF929625EA0E}">
        <p15:presenceInfo xmlns:p15="http://schemas.microsoft.com/office/powerpoint/2012/main" userId="S-1-5-21-1690560143-3050255188-1512472656-3367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83"/>
    <a:srgbClr val="EE7D11"/>
    <a:srgbClr val="7F8CB7"/>
    <a:srgbClr val="000000"/>
    <a:srgbClr val="FFDD00"/>
    <a:srgbClr val="AB3F97"/>
    <a:srgbClr val="41827E"/>
    <a:srgbClr val="CCD1E2"/>
    <a:srgbClr val="CC6600"/>
    <a:srgbClr val="2952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73" autoAdjust="0"/>
    <p:restoredTop sz="94649" autoAdjust="0"/>
  </p:normalViewPr>
  <p:slideViewPr>
    <p:cSldViewPr snapToGrid="0" showGuides="1">
      <p:cViewPr varScale="1">
        <p:scale>
          <a:sx n="89" d="100"/>
          <a:sy n="89" d="100"/>
        </p:scale>
        <p:origin x="846" y="90"/>
      </p:cViewPr>
      <p:guideLst>
        <p:guide orient="horz" pos="4052"/>
        <p:guide orient="horz" pos="1347"/>
        <p:guide orient="horz" pos="3892"/>
        <p:guide orient="horz" pos="1906"/>
        <p:guide orient="horz" pos="3645"/>
        <p:guide orient="horz" pos="2836"/>
        <p:guide pos="291"/>
        <p:guide pos="800"/>
        <p:guide pos="2847"/>
        <p:guide pos="5120"/>
        <p:guide pos="6737"/>
        <p:guide pos="5493"/>
        <p:guide pos="4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79" d="100"/>
          <a:sy n="79" d="100"/>
        </p:scale>
        <p:origin x="-327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C6264-F748-4E64-9799-C51F6F03D505}"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1E21FA21-C699-4BD2-91F5-94C0DF830994}">
      <dgm:prSet phldrT="[Text]" custT="1"/>
      <dgm:spPr>
        <a:solidFill>
          <a:schemeClr val="accent1">
            <a:lumMod val="75000"/>
          </a:schemeClr>
        </a:solidFill>
      </dgm:spPr>
      <dgm:t>
        <a:bodyPr/>
        <a:lstStyle/>
        <a:p>
          <a:r>
            <a:rPr lang="en-US" sz="1300" dirty="0" smtClean="0"/>
            <a:t>Thaw PD-1 Cells and seed in assay plate</a:t>
          </a:r>
          <a:endParaRPr lang="en-US" sz="1300" dirty="0"/>
        </a:p>
      </dgm:t>
    </dgm:pt>
    <dgm:pt modelId="{91F7B465-A9F4-4C40-8BC0-E24A2FDD5295}" type="parTrans" cxnId="{6A6B0F57-EAE2-4656-A1C1-5E1279C96AB9}">
      <dgm:prSet/>
      <dgm:spPr/>
      <dgm:t>
        <a:bodyPr/>
        <a:lstStyle/>
        <a:p>
          <a:endParaRPr lang="en-US"/>
        </a:p>
      </dgm:t>
    </dgm:pt>
    <dgm:pt modelId="{182D260D-93D9-488B-8EED-8D529867E5DF}" type="sibTrans" cxnId="{6A6B0F57-EAE2-4656-A1C1-5E1279C96AB9}">
      <dgm:prSet/>
      <dgm:spPr>
        <a:solidFill>
          <a:schemeClr val="accent1">
            <a:lumMod val="20000"/>
            <a:lumOff val="80000"/>
          </a:schemeClr>
        </a:solidFill>
      </dgm:spPr>
      <dgm:t>
        <a:bodyPr/>
        <a:lstStyle/>
        <a:p>
          <a:endParaRPr lang="en-US"/>
        </a:p>
      </dgm:t>
    </dgm:pt>
    <dgm:pt modelId="{A63F6BDE-7369-4E1C-A39C-27DB08718000}">
      <dgm:prSet phldrT="[Text]" custT="1"/>
      <dgm:spPr>
        <a:solidFill>
          <a:schemeClr val="accent1">
            <a:lumMod val="75000"/>
          </a:schemeClr>
        </a:solidFill>
      </dgm:spPr>
      <dgm:t>
        <a:bodyPr/>
        <a:lstStyle/>
        <a:p>
          <a:r>
            <a:rPr lang="en-US" sz="1300" dirty="0" smtClean="0"/>
            <a:t>Prepare antibody dilutions and add to assay plate</a:t>
          </a:r>
          <a:endParaRPr lang="en-US" sz="1300" dirty="0"/>
        </a:p>
      </dgm:t>
    </dgm:pt>
    <dgm:pt modelId="{5648AE28-8BC1-4B84-9EEB-781C1F5A2983}" type="parTrans" cxnId="{BCC7F553-0E4B-4C5A-AECF-3C4C8C99CD46}">
      <dgm:prSet/>
      <dgm:spPr/>
      <dgm:t>
        <a:bodyPr/>
        <a:lstStyle/>
        <a:p>
          <a:endParaRPr lang="en-US"/>
        </a:p>
      </dgm:t>
    </dgm:pt>
    <dgm:pt modelId="{9F28A583-5BD0-4FDD-975A-5A6737886CAA}" type="sibTrans" cxnId="{BCC7F553-0E4B-4C5A-AECF-3C4C8C99CD46}">
      <dgm:prSet/>
      <dgm:spPr>
        <a:solidFill>
          <a:schemeClr val="accent1">
            <a:lumMod val="20000"/>
            <a:lumOff val="80000"/>
          </a:schemeClr>
        </a:solidFill>
      </dgm:spPr>
      <dgm:t>
        <a:bodyPr/>
        <a:lstStyle/>
        <a:p>
          <a:endParaRPr lang="en-US"/>
        </a:p>
      </dgm:t>
    </dgm:pt>
    <dgm:pt modelId="{222F7EAC-0A6A-4E8F-9C0D-08E4680E3622}">
      <dgm:prSet phldrT="[Text]" custT="1"/>
      <dgm:spPr>
        <a:solidFill>
          <a:schemeClr val="accent1">
            <a:lumMod val="75000"/>
          </a:schemeClr>
        </a:solidFill>
      </dgm:spPr>
      <dgm:t>
        <a:bodyPr/>
        <a:lstStyle/>
        <a:p>
          <a:r>
            <a:rPr lang="en-US" sz="1300" dirty="0" smtClean="0"/>
            <a:t>Thaw U2OS PD-L1 cells and add to assay plate</a:t>
          </a:r>
          <a:endParaRPr lang="en-US" sz="1300" dirty="0"/>
        </a:p>
      </dgm:t>
    </dgm:pt>
    <dgm:pt modelId="{626A0978-FBDD-408D-BBC6-028A7FDFE752}" type="parTrans" cxnId="{2EEC5817-08A3-49DE-BC12-855DF256BDAD}">
      <dgm:prSet/>
      <dgm:spPr/>
      <dgm:t>
        <a:bodyPr/>
        <a:lstStyle/>
        <a:p>
          <a:endParaRPr lang="en-US"/>
        </a:p>
      </dgm:t>
    </dgm:pt>
    <dgm:pt modelId="{A331682B-1034-487A-8BE7-78DE23A552FD}" type="sibTrans" cxnId="{2EEC5817-08A3-49DE-BC12-855DF256BDAD}">
      <dgm:prSet/>
      <dgm:spPr>
        <a:solidFill>
          <a:schemeClr val="accent1">
            <a:lumMod val="20000"/>
            <a:lumOff val="80000"/>
          </a:schemeClr>
        </a:solidFill>
      </dgm:spPr>
      <dgm:t>
        <a:bodyPr/>
        <a:lstStyle/>
        <a:p>
          <a:endParaRPr lang="en-US"/>
        </a:p>
      </dgm:t>
    </dgm:pt>
    <dgm:pt modelId="{EAB487B3-2184-4BBD-BFED-6956EC5731FD}">
      <dgm:prSet phldrT="[Text]" custT="1"/>
      <dgm:spPr>
        <a:solidFill>
          <a:schemeClr val="accent1">
            <a:lumMod val="75000"/>
          </a:schemeClr>
        </a:solidFill>
      </dgm:spPr>
      <dgm:t>
        <a:bodyPr/>
        <a:lstStyle/>
        <a:p>
          <a:r>
            <a:rPr lang="en-US" sz="1300" dirty="0" smtClean="0"/>
            <a:t>Add Detection Reagent to assay plate</a:t>
          </a:r>
          <a:endParaRPr lang="en-US" sz="1300" dirty="0"/>
        </a:p>
      </dgm:t>
    </dgm:pt>
    <dgm:pt modelId="{0EE29714-4F15-4149-8A60-C97CABA05972}" type="parTrans" cxnId="{237F3B10-FD7D-494D-9CCC-7143C5846079}">
      <dgm:prSet/>
      <dgm:spPr/>
      <dgm:t>
        <a:bodyPr/>
        <a:lstStyle/>
        <a:p>
          <a:endParaRPr lang="en-US"/>
        </a:p>
      </dgm:t>
    </dgm:pt>
    <dgm:pt modelId="{CCEBFCAF-B4BE-4646-97F1-09966B162831}" type="sibTrans" cxnId="{237F3B10-FD7D-494D-9CCC-7143C5846079}">
      <dgm:prSet/>
      <dgm:spPr>
        <a:solidFill>
          <a:schemeClr val="tx2">
            <a:lumMod val="20000"/>
            <a:lumOff val="80000"/>
          </a:schemeClr>
        </a:solidFill>
      </dgm:spPr>
      <dgm:t>
        <a:bodyPr/>
        <a:lstStyle/>
        <a:p>
          <a:endParaRPr lang="en-US"/>
        </a:p>
      </dgm:t>
    </dgm:pt>
    <dgm:pt modelId="{8BAC97E5-3B57-4D05-A08C-03CDAB25D46C}">
      <dgm:prSet phldrT="[Text]" custT="1"/>
      <dgm:spPr>
        <a:solidFill>
          <a:schemeClr val="accent1">
            <a:lumMod val="75000"/>
          </a:schemeClr>
        </a:solidFill>
      </dgm:spPr>
      <dgm:t>
        <a:bodyPr/>
        <a:lstStyle/>
        <a:p>
          <a:r>
            <a:rPr lang="en-US" sz="1300" dirty="0" smtClean="0"/>
            <a:t>Read signal on plate reader</a:t>
          </a:r>
          <a:endParaRPr lang="en-US" sz="1300" dirty="0"/>
        </a:p>
      </dgm:t>
    </dgm:pt>
    <dgm:pt modelId="{1BCFF031-85B8-4E4C-A7DE-F5273E379BDD}" type="parTrans" cxnId="{033B5D20-ED85-4676-B576-89C28EC21323}">
      <dgm:prSet/>
      <dgm:spPr/>
      <dgm:t>
        <a:bodyPr/>
        <a:lstStyle/>
        <a:p>
          <a:endParaRPr lang="en-US"/>
        </a:p>
      </dgm:t>
    </dgm:pt>
    <dgm:pt modelId="{B47FBE5E-D79C-479D-9410-ABFC63F3AA9F}" type="sibTrans" cxnId="{033B5D20-ED85-4676-B576-89C28EC21323}">
      <dgm:prSet/>
      <dgm:spPr/>
      <dgm:t>
        <a:bodyPr/>
        <a:lstStyle/>
        <a:p>
          <a:endParaRPr lang="en-US"/>
        </a:p>
      </dgm:t>
    </dgm:pt>
    <dgm:pt modelId="{83E33481-4D31-4A3F-996A-F44A871475F5}" type="pres">
      <dgm:prSet presAssocID="{F96C6264-F748-4E64-9799-C51F6F03D505}" presName="Name0" presStyleCnt="0">
        <dgm:presLayoutVars>
          <dgm:dir/>
          <dgm:resizeHandles val="exact"/>
        </dgm:presLayoutVars>
      </dgm:prSet>
      <dgm:spPr/>
      <dgm:t>
        <a:bodyPr/>
        <a:lstStyle/>
        <a:p>
          <a:endParaRPr lang="en-US"/>
        </a:p>
      </dgm:t>
    </dgm:pt>
    <dgm:pt modelId="{04A04F1E-2772-4B0C-9EE1-46F803C7D1B1}" type="pres">
      <dgm:prSet presAssocID="{1E21FA21-C699-4BD2-91F5-94C0DF830994}" presName="node" presStyleLbl="node1" presStyleIdx="0" presStyleCnt="5" custLinFactNeighborX="1847" custLinFactNeighborY="2209">
        <dgm:presLayoutVars>
          <dgm:bulletEnabled val="1"/>
        </dgm:presLayoutVars>
      </dgm:prSet>
      <dgm:spPr/>
      <dgm:t>
        <a:bodyPr/>
        <a:lstStyle/>
        <a:p>
          <a:endParaRPr lang="en-US"/>
        </a:p>
      </dgm:t>
    </dgm:pt>
    <dgm:pt modelId="{6D51BE5A-BE4D-4E9A-8E32-642916E610FA}" type="pres">
      <dgm:prSet presAssocID="{182D260D-93D9-488B-8EED-8D529867E5DF}" presName="sibTrans" presStyleLbl="sibTrans2D1" presStyleIdx="0" presStyleCnt="4"/>
      <dgm:spPr/>
      <dgm:t>
        <a:bodyPr/>
        <a:lstStyle/>
        <a:p>
          <a:endParaRPr lang="en-US"/>
        </a:p>
      </dgm:t>
    </dgm:pt>
    <dgm:pt modelId="{70622DB6-BFF9-4D5C-8C74-D745BA79B8A9}" type="pres">
      <dgm:prSet presAssocID="{182D260D-93D9-488B-8EED-8D529867E5DF}" presName="connectorText" presStyleLbl="sibTrans2D1" presStyleIdx="0" presStyleCnt="4"/>
      <dgm:spPr/>
      <dgm:t>
        <a:bodyPr/>
        <a:lstStyle/>
        <a:p>
          <a:endParaRPr lang="en-US"/>
        </a:p>
      </dgm:t>
    </dgm:pt>
    <dgm:pt modelId="{2FC331E2-94FD-40E0-A0B1-4B0144418F12}" type="pres">
      <dgm:prSet presAssocID="{A63F6BDE-7369-4E1C-A39C-27DB08718000}" presName="node" presStyleLbl="node1" presStyleIdx="1" presStyleCnt="5">
        <dgm:presLayoutVars>
          <dgm:bulletEnabled val="1"/>
        </dgm:presLayoutVars>
      </dgm:prSet>
      <dgm:spPr/>
      <dgm:t>
        <a:bodyPr/>
        <a:lstStyle/>
        <a:p>
          <a:endParaRPr lang="en-US"/>
        </a:p>
      </dgm:t>
    </dgm:pt>
    <dgm:pt modelId="{BE34A329-BABA-444F-B4A1-1941AAEAEA0B}" type="pres">
      <dgm:prSet presAssocID="{9F28A583-5BD0-4FDD-975A-5A6737886CAA}" presName="sibTrans" presStyleLbl="sibTrans2D1" presStyleIdx="1" presStyleCnt="4"/>
      <dgm:spPr/>
      <dgm:t>
        <a:bodyPr/>
        <a:lstStyle/>
        <a:p>
          <a:endParaRPr lang="en-US"/>
        </a:p>
      </dgm:t>
    </dgm:pt>
    <dgm:pt modelId="{82E3F632-AE9D-451C-AF14-CF8C511E1186}" type="pres">
      <dgm:prSet presAssocID="{9F28A583-5BD0-4FDD-975A-5A6737886CAA}" presName="connectorText" presStyleLbl="sibTrans2D1" presStyleIdx="1" presStyleCnt="4"/>
      <dgm:spPr/>
      <dgm:t>
        <a:bodyPr/>
        <a:lstStyle/>
        <a:p>
          <a:endParaRPr lang="en-US"/>
        </a:p>
      </dgm:t>
    </dgm:pt>
    <dgm:pt modelId="{7D9E1BEA-A0D6-4895-94CC-F47BAD00F264}" type="pres">
      <dgm:prSet presAssocID="{222F7EAC-0A6A-4E8F-9C0D-08E4680E3622}" presName="node" presStyleLbl="node1" presStyleIdx="2" presStyleCnt="5">
        <dgm:presLayoutVars>
          <dgm:bulletEnabled val="1"/>
        </dgm:presLayoutVars>
      </dgm:prSet>
      <dgm:spPr/>
      <dgm:t>
        <a:bodyPr/>
        <a:lstStyle/>
        <a:p>
          <a:endParaRPr lang="en-US"/>
        </a:p>
      </dgm:t>
    </dgm:pt>
    <dgm:pt modelId="{A3851C64-B405-48E6-B802-B81E95FFA7C8}" type="pres">
      <dgm:prSet presAssocID="{A331682B-1034-487A-8BE7-78DE23A552FD}" presName="sibTrans" presStyleLbl="sibTrans2D1" presStyleIdx="2" presStyleCnt="4"/>
      <dgm:spPr/>
      <dgm:t>
        <a:bodyPr/>
        <a:lstStyle/>
        <a:p>
          <a:endParaRPr lang="en-US"/>
        </a:p>
      </dgm:t>
    </dgm:pt>
    <dgm:pt modelId="{6B92F33A-AA63-4EE6-AB8B-904C1B75E190}" type="pres">
      <dgm:prSet presAssocID="{A331682B-1034-487A-8BE7-78DE23A552FD}" presName="connectorText" presStyleLbl="sibTrans2D1" presStyleIdx="2" presStyleCnt="4"/>
      <dgm:spPr/>
      <dgm:t>
        <a:bodyPr/>
        <a:lstStyle/>
        <a:p>
          <a:endParaRPr lang="en-US"/>
        </a:p>
      </dgm:t>
    </dgm:pt>
    <dgm:pt modelId="{E17A333C-E085-48C8-B607-8B3923C3729F}" type="pres">
      <dgm:prSet presAssocID="{EAB487B3-2184-4BBD-BFED-6956EC5731FD}" presName="node" presStyleLbl="node1" presStyleIdx="3" presStyleCnt="5">
        <dgm:presLayoutVars>
          <dgm:bulletEnabled val="1"/>
        </dgm:presLayoutVars>
      </dgm:prSet>
      <dgm:spPr/>
      <dgm:t>
        <a:bodyPr/>
        <a:lstStyle/>
        <a:p>
          <a:endParaRPr lang="en-US"/>
        </a:p>
      </dgm:t>
    </dgm:pt>
    <dgm:pt modelId="{3E011927-DB2C-4BD5-A7F7-C4244A12320F}" type="pres">
      <dgm:prSet presAssocID="{CCEBFCAF-B4BE-4646-97F1-09966B162831}" presName="sibTrans" presStyleLbl="sibTrans2D1" presStyleIdx="3" presStyleCnt="4"/>
      <dgm:spPr/>
      <dgm:t>
        <a:bodyPr/>
        <a:lstStyle/>
        <a:p>
          <a:endParaRPr lang="en-US"/>
        </a:p>
      </dgm:t>
    </dgm:pt>
    <dgm:pt modelId="{AC16F744-0990-49DC-82F2-EFD6C0DA19AA}" type="pres">
      <dgm:prSet presAssocID="{CCEBFCAF-B4BE-4646-97F1-09966B162831}" presName="connectorText" presStyleLbl="sibTrans2D1" presStyleIdx="3" presStyleCnt="4"/>
      <dgm:spPr/>
      <dgm:t>
        <a:bodyPr/>
        <a:lstStyle/>
        <a:p>
          <a:endParaRPr lang="en-US"/>
        </a:p>
      </dgm:t>
    </dgm:pt>
    <dgm:pt modelId="{D347F7C5-5C44-4FEC-A47C-3D1068BDABDA}" type="pres">
      <dgm:prSet presAssocID="{8BAC97E5-3B57-4D05-A08C-03CDAB25D46C}" presName="node" presStyleLbl="node1" presStyleIdx="4" presStyleCnt="5">
        <dgm:presLayoutVars>
          <dgm:bulletEnabled val="1"/>
        </dgm:presLayoutVars>
      </dgm:prSet>
      <dgm:spPr/>
      <dgm:t>
        <a:bodyPr/>
        <a:lstStyle/>
        <a:p>
          <a:endParaRPr lang="en-US"/>
        </a:p>
      </dgm:t>
    </dgm:pt>
  </dgm:ptLst>
  <dgm:cxnLst>
    <dgm:cxn modelId="{BCC7F553-0E4B-4C5A-AECF-3C4C8C99CD46}" srcId="{F96C6264-F748-4E64-9799-C51F6F03D505}" destId="{A63F6BDE-7369-4E1C-A39C-27DB08718000}" srcOrd="1" destOrd="0" parTransId="{5648AE28-8BC1-4B84-9EEB-781C1F5A2983}" sibTransId="{9F28A583-5BD0-4FDD-975A-5A6737886CAA}"/>
    <dgm:cxn modelId="{AE6BE73C-597D-4FD5-BF3C-864DBCA8211D}" type="presOf" srcId="{222F7EAC-0A6A-4E8F-9C0D-08E4680E3622}" destId="{7D9E1BEA-A0D6-4895-94CC-F47BAD00F264}" srcOrd="0" destOrd="0" presId="urn:microsoft.com/office/officeart/2005/8/layout/process1"/>
    <dgm:cxn modelId="{2F6EF202-27E7-446A-BB69-B01010272E8B}" type="presOf" srcId="{1E21FA21-C699-4BD2-91F5-94C0DF830994}" destId="{04A04F1E-2772-4B0C-9EE1-46F803C7D1B1}" srcOrd="0" destOrd="0" presId="urn:microsoft.com/office/officeart/2005/8/layout/process1"/>
    <dgm:cxn modelId="{033B5D20-ED85-4676-B576-89C28EC21323}" srcId="{F96C6264-F748-4E64-9799-C51F6F03D505}" destId="{8BAC97E5-3B57-4D05-A08C-03CDAB25D46C}" srcOrd="4" destOrd="0" parTransId="{1BCFF031-85B8-4E4C-A7DE-F5273E379BDD}" sibTransId="{B47FBE5E-D79C-479D-9410-ABFC63F3AA9F}"/>
    <dgm:cxn modelId="{9387C796-EFB8-4E68-8CD1-CB12DE32D5B2}" type="presOf" srcId="{A63F6BDE-7369-4E1C-A39C-27DB08718000}" destId="{2FC331E2-94FD-40E0-A0B1-4B0144418F12}" srcOrd="0" destOrd="0" presId="urn:microsoft.com/office/officeart/2005/8/layout/process1"/>
    <dgm:cxn modelId="{03C3519F-065F-46FF-A671-85FBBF35C1DF}" type="presOf" srcId="{9F28A583-5BD0-4FDD-975A-5A6737886CAA}" destId="{BE34A329-BABA-444F-B4A1-1941AAEAEA0B}" srcOrd="0" destOrd="0" presId="urn:microsoft.com/office/officeart/2005/8/layout/process1"/>
    <dgm:cxn modelId="{6737FA09-BB3B-4EF1-B278-B53937E92964}" type="presOf" srcId="{EAB487B3-2184-4BBD-BFED-6956EC5731FD}" destId="{E17A333C-E085-48C8-B607-8B3923C3729F}" srcOrd="0" destOrd="0" presId="urn:microsoft.com/office/officeart/2005/8/layout/process1"/>
    <dgm:cxn modelId="{6A6B0F57-EAE2-4656-A1C1-5E1279C96AB9}" srcId="{F96C6264-F748-4E64-9799-C51F6F03D505}" destId="{1E21FA21-C699-4BD2-91F5-94C0DF830994}" srcOrd="0" destOrd="0" parTransId="{91F7B465-A9F4-4C40-8BC0-E24A2FDD5295}" sibTransId="{182D260D-93D9-488B-8EED-8D529867E5DF}"/>
    <dgm:cxn modelId="{1D68CE7D-D835-410D-85BE-E3D7E8B7F7D2}" type="presOf" srcId="{CCEBFCAF-B4BE-4646-97F1-09966B162831}" destId="{3E011927-DB2C-4BD5-A7F7-C4244A12320F}" srcOrd="0" destOrd="0" presId="urn:microsoft.com/office/officeart/2005/8/layout/process1"/>
    <dgm:cxn modelId="{E5058BE2-2C7D-4E68-94D8-E81B01090EA0}" type="presOf" srcId="{182D260D-93D9-488B-8EED-8D529867E5DF}" destId="{6D51BE5A-BE4D-4E9A-8E32-642916E610FA}" srcOrd="0" destOrd="0" presId="urn:microsoft.com/office/officeart/2005/8/layout/process1"/>
    <dgm:cxn modelId="{1528DF34-13DF-4F1B-B3F7-60B390FC25D5}" type="presOf" srcId="{9F28A583-5BD0-4FDD-975A-5A6737886CAA}" destId="{82E3F632-AE9D-451C-AF14-CF8C511E1186}" srcOrd="1" destOrd="0" presId="urn:microsoft.com/office/officeart/2005/8/layout/process1"/>
    <dgm:cxn modelId="{5A735C82-33AB-4C26-86CE-4EE241FC4237}" type="presOf" srcId="{A331682B-1034-487A-8BE7-78DE23A552FD}" destId="{A3851C64-B405-48E6-B802-B81E95FFA7C8}" srcOrd="0" destOrd="0" presId="urn:microsoft.com/office/officeart/2005/8/layout/process1"/>
    <dgm:cxn modelId="{8CD5A673-8FFC-4D8D-973D-882CA910B00F}" type="presOf" srcId="{A331682B-1034-487A-8BE7-78DE23A552FD}" destId="{6B92F33A-AA63-4EE6-AB8B-904C1B75E190}" srcOrd="1" destOrd="0" presId="urn:microsoft.com/office/officeart/2005/8/layout/process1"/>
    <dgm:cxn modelId="{A2D38798-A5C6-4956-BEE9-E8C5EA092F4F}" type="presOf" srcId="{182D260D-93D9-488B-8EED-8D529867E5DF}" destId="{70622DB6-BFF9-4D5C-8C74-D745BA79B8A9}" srcOrd="1" destOrd="0" presId="urn:microsoft.com/office/officeart/2005/8/layout/process1"/>
    <dgm:cxn modelId="{D20EAFC8-40F9-4CBE-B918-A14A3FA2CFE5}" type="presOf" srcId="{F96C6264-F748-4E64-9799-C51F6F03D505}" destId="{83E33481-4D31-4A3F-996A-F44A871475F5}" srcOrd="0" destOrd="0" presId="urn:microsoft.com/office/officeart/2005/8/layout/process1"/>
    <dgm:cxn modelId="{2EEC5817-08A3-49DE-BC12-855DF256BDAD}" srcId="{F96C6264-F748-4E64-9799-C51F6F03D505}" destId="{222F7EAC-0A6A-4E8F-9C0D-08E4680E3622}" srcOrd="2" destOrd="0" parTransId="{626A0978-FBDD-408D-BBC6-028A7FDFE752}" sibTransId="{A331682B-1034-487A-8BE7-78DE23A552FD}"/>
    <dgm:cxn modelId="{3E502677-60B7-4DB3-B22B-C55446951739}" type="presOf" srcId="{CCEBFCAF-B4BE-4646-97F1-09966B162831}" destId="{AC16F744-0990-49DC-82F2-EFD6C0DA19AA}" srcOrd="1" destOrd="0" presId="urn:microsoft.com/office/officeart/2005/8/layout/process1"/>
    <dgm:cxn modelId="{237F3B10-FD7D-494D-9CCC-7143C5846079}" srcId="{F96C6264-F748-4E64-9799-C51F6F03D505}" destId="{EAB487B3-2184-4BBD-BFED-6956EC5731FD}" srcOrd="3" destOrd="0" parTransId="{0EE29714-4F15-4149-8A60-C97CABA05972}" sibTransId="{CCEBFCAF-B4BE-4646-97F1-09966B162831}"/>
    <dgm:cxn modelId="{852097CC-7AA6-4031-91B7-39DAA2190171}" type="presOf" srcId="{8BAC97E5-3B57-4D05-A08C-03CDAB25D46C}" destId="{D347F7C5-5C44-4FEC-A47C-3D1068BDABDA}" srcOrd="0" destOrd="0" presId="urn:microsoft.com/office/officeart/2005/8/layout/process1"/>
    <dgm:cxn modelId="{1DC73BDC-7998-4863-BBFC-622C58E73BC1}" type="presParOf" srcId="{83E33481-4D31-4A3F-996A-F44A871475F5}" destId="{04A04F1E-2772-4B0C-9EE1-46F803C7D1B1}" srcOrd="0" destOrd="0" presId="urn:microsoft.com/office/officeart/2005/8/layout/process1"/>
    <dgm:cxn modelId="{F7EFEB5C-6823-435C-B04E-5F16DA6B34DE}" type="presParOf" srcId="{83E33481-4D31-4A3F-996A-F44A871475F5}" destId="{6D51BE5A-BE4D-4E9A-8E32-642916E610FA}" srcOrd="1" destOrd="0" presId="urn:microsoft.com/office/officeart/2005/8/layout/process1"/>
    <dgm:cxn modelId="{16D8CC75-5094-4A70-82F3-B30C6DCD461D}" type="presParOf" srcId="{6D51BE5A-BE4D-4E9A-8E32-642916E610FA}" destId="{70622DB6-BFF9-4D5C-8C74-D745BA79B8A9}" srcOrd="0" destOrd="0" presId="urn:microsoft.com/office/officeart/2005/8/layout/process1"/>
    <dgm:cxn modelId="{99C1B997-D6F1-4E98-8EF9-1E64D885AE37}" type="presParOf" srcId="{83E33481-4D31-4A3F-996A-F44A871475F5}" destId="{2FC331E2-94FD-40E0-A0B1-4B0144418F12}" srcOrd="2" destOrd="0" presId="urn:microsoft.com/office/officeart/2005/8/layout/process1"/>
    <dgm:cxn modelId="{3248E160-BCBB-4AC2-ACBF-C8AD6EE9DC51}" type="presParOf" srcId="{83E33481-4D31-4A3F-996A-F44A871475F5}" destId="{BE34A329-BABA-444F-B4A1-1941AAEAEA0B}" srcOrd="3" destOrd="0" presId="urn:microsoft.com/office/officeart/2005/8/layout/process1"/>
    <dgm:cxn modelId="{250B7BC1-04C5-414D-BD0B-48667A4B801B}" type="presParOf" srcId="{BE34A329-BABA-444F-B4A1-1941AAEAEA0B}" destId="{82E3F632-AE9D-451C-AF14-CF8C511E1186}" srcOrd="0" destOrd="0" presId="urn:microsoft.com/office/officeart/2005/8/layout/process1"/>
    <dgm:cxn modelId="{297A54A3-28D1-4978-8DF0-9F31985E17E4}" type="presParOf" srcId="{83E33481-4D31-4A3F-996A-F44A871475F5}" destId="{7D9E1BEA-A0D6-4895-94CC-F47BAD00F264}" srcOrd="4" destOrd="0" presId="urn:microsoft.com/office/officeart/2005/8/layout/process1"/>
    <dgm:cxn modelId="{E27C3172-72C6-492B-8404-43A80A855FD7}" type="presParOf" srcId="{83E33481-4D31-4A3F-996A-F44A871475F5}" destId="{A3851C64-B405-48E6-B802-B81E95FFA7C8}" srcOrd="5" destOrd="0" presId="urn:microsoft.com/office/officeart/2005/8/layout/process1"/>
    <dgm:cxn modelId="{3FDA8E29-8BFF-4F5D-9220-40982C75FC5A}" type="presParOf" srcId="{A3851C64-B405-48E6-B802-B81E95FFA7C8}" destId="{6B92F33A-AA63-4EE6-AB8B-904C1B75E190}" srcOrd="0" destOrd="0" presId="urn:microsoft.com/office/officeart/2005/8/layout/process1"/>
    <dgm:cxn modelId="{FC3CC0B0-0423-4661-9DB9-CB885350E340}" type="presParOf" srcId="{83E33481-4D31-4A3F-996A-F44A871475F5}" destId="{E17A333C-E085-48C8-B607-8B3923C3729F}" srcOrd="6" destOrd="0" presId="urn:microsoft.com/office/officeart/2005/8/layout/process1"/>
    <dgm:cxn modelId="{0E7F981C-E336-41C2-ACE2-FDD41CCE0225}" type="presParOf" srcId="{83E33481-4D31-4A3F-996A-F44A871475F5}" destId="{3E011927-DB2C-4BD5-A7F7-C4244A12320F}" srcOrd="7" destOrd="0" presId="urn:microsoft.com/office/officeart/2005/8/layout/process1"/>
    <dgm:cxn modelId="{04492E35-36C5-4060-A5E5-F0E83588CE1F}" type="presParOf" srcId="{3E011927-DB2C-4BD5-A7F7-C4244A12320F}" destId="{AC16F744-0990-49DC-82F2-EFD6C0DA19AA}" srcOrd="0" destOrd="0" presId="urn:microsoft.com/office/officeart/2005/8/layout/process1"/>
    <dgm:cxn modelId="{99114251-3505-40A6-BA23-6724B29542C7}" type="presParOf" srcId="{83E33481-4D31-4A3F-996A-F44A871475F5}" destId="{D347F7C5-5C44-4FEC-A47C-3D1068BDABDA}" srcOrd="8" destOrd="0" presId="urn:microsoft.com/office/officeart/2005/8/layout/process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F3B27E-6375-42A2-8F22-1A6752B688EB}" type="doc">
      <dgm:prSet loTypeId="urn:microsoft.com/office/officeart/2008/layout/AccentedPicture" loCatId="picture" qsTypeId="urn:microsoft.com/office/officeart/2005/8/quickstyle/simple5" qsCatId="simple" csTypeId="urn:microsoft.com/office/officeart/2005/8/colors/accent1_2" csCatId="accent1" phldr="1"/>
      <dgm:spPr/>
      <dgm:t>
        <a:bodyPr/>
        <a:lstStyle/>
        <a:p>
          <a:endParaRPr lang="en-US"/>
        </a:p>
      </dgm:t>
    </dgm:pt>
    <dgm:pt modelId="{15C0A592-5F6C-497F-81B1-725FC7634E0C}">
      <dgm:prSet phldrT="[Text]"/>
      <dgm:spPr>
        <a:xfrm>
          <a:off x="433649" y="1626774"/>
          <a:ext cx="2391748" cy="2377168"/>
        </a:xfrm>
        <a:prstGeom prst="rect">
          <a:avLst/>
        </a:prstGeom>
      </dgm:spPr>
      <dgm:t>
        <a:bodyPr/>
        <a:lstStyle/>
        <a:p>
          <a:r>
            <a:rPr lang="en-US" dirty="0" smtClean="0">
              <a:latin typeface="Calibri" panose="020F0502020204030204"/>
              <a:ea typeface="+mn-ea"/>
              <a:cs typeface="+mn-cs"/>
            </a:rPr>
            <a:t>Options to suit your program needs</a:t>
          </a:r>
          <a:endParaRPr lang="en-US" dirty="0">
            <a:latin typeface="Calibri" panose="020F0502020204030204"/>
            <a:ea typeface="+mn-ea"/>
            <a:cs typeface="+mn-cs"/>
          </a:endParaRPr>
        </a:p>
      </dgm:t>
    </dgm:pt>
    <dgm:pt modelId="{7790E34D-C6B5-4E04-8C54-0E964907652A}" type="parTrans" cxnId="{93630CA9-08FF-4AF9-A18B-A7EE81D1C5BE}">
      <dgm:prSet/>
      <dgm:spPr/>
      <dgm:t>
        <a:bodyPr/>
        <a:lstStyle/>
        <a:p>
          <a:endParaRPr lang="en-US"/>
        </a:p>
      </dgm:t>
    </dgm:pt>
    <dgm:pt modelId="{AC5F3EB7-A099-4BF3-BEEA-43AF9DA06D97}" type="sibTrans" cxnId="{93630CA9-08FF-4AF9-A18B-A7EE81D1C5BE}">
      <dgm:prSet/>
      <dgm:spPr>
        <a:xfrm>
          <a:off x="309402" y="200473"/>
          <a:ext cx="3106166" cy="3961947"/>
        </a:xfrm>
        <a:prstGeom prst="roundRect">
          <a:avLst/>
        </a:prstGeom>
        <a:solidFill>
          <a:srgbClr val="002060"/>
        </a:solidFill>
      </dgm:spPr>
      <dgm:t>
        <a:bodyPr/>
        <a:lstStyle/>
        <a:p>
          <a:endParaRPr lang="en-US"/>
        </a:p>
      </dgm:t>
    </dgm:pt>
    <dgm:pt modelId="{7FCC496C-D8D1-4D3E-80CE-0994B6E44CB0}">
      <dgm:prSet phldrT="[Text]" custT="1"/>
      <dgm:spPr>
        <a:xfrm>
          <a:off x="3895065" y="3397209"/>
          <a:ext cx="3443240" cy="958992"/>
        </a:xfrm>
        <a:prstGeom prst="rect">
          <a:avLst/>
        </a:prstGeom>
      </dgm:spPr>
      <dgm:t>
        <a:bodyPr/>
        <a:lstStyle/>
        <a:p>
          <a:pPr>
            <a:lnSpc>
              <a:spcPct val="100000"/>
            </a:lnSpc>
            <a:spcAft>
              <a:spcPts val="0"/>
            </a:spcAft>
          </a:pPr>
          <a:r>
            <a:rPr lang="en-US" sz="2400" dirty="0" smtClean="0">
              <a:solidFill>
                <a:srgbClr val="B0429C"/>
              </a:solidFill>
              <a:latin typeface="Calibri" panose="020F0502020204030204"/>
              <a:ea typeface="+mn-ea"/>
              <a:cs typeface="+mn-cs"/>
            </a:rPr>
            <a:t>Cell Line Rental for in-house Testing </a:t>
          </a:r>
        </a:p>
      </dgm:t>
    </dgm:pt>
    <dgm:pt modelId="{66D7CDA3-CD15-4BEA-A20A-8E598F5A4D36}" type="parTrans" cxnId="{41B3305C-4C2A-484F-A5CA-33686738B228}">
      <dgm:prSet/>
      <dgm:spPr/>
      <dgm:t>
        <a:bodyPr/>
        <a:lstStyle/>
        <a:p>
          <a:endParaRPr lang="en-US"/>
        </a:p>
      </dgm:t>
    </dgm:pt>
    <dgm:pt modelId="{48121F84-5517-4D0C-AF3C-68B01790CD65}" type="sibTrans" cxnId="{41B3305C-4C2A-484F-A5CA-33686738B228}">
      <dgm:prSet/>
      <dgm:spPr/>
      <dgm:t>
        <a:bodyPr/>
        <a:lstStyle/>
        <a:p>
          <a:endParaRPr lang="en-US"/>
        </a:p>
      </dgm:t>
    </dgm:pt>
    <dgm:pt modelId="{B4F0D5B3-BB0A-43E9-8082-B06BD629B577}">
      <dgm:prSet custT="1"/>
      <dgm:spPr>
        <a:xfrm>
          <a:off x="3895065" y="2265598"/>
          <a:ext cx="3443240" cy="958992"/>
        </a:xfrm>
        <a:prstGeom prst="rect">
          <a:avLst/>
        </a:prstGeom>
      </dgm:spPr>
      <dgm:t>
        <a:bodyPr/>
        <a:lstStyle/>
        <a:p>
          <a:r>
            <a:rPr lang="en-US" sz="2400" dirty="0" smtClean="0">
              <a:solidFill>
                <a:srgbClr val="B0429C"/>
              </a:solidFill>
              <a:latin typeface="Calibri" panose="020F0502020204030204"/>
              <a:ea typeface="+mn-ea"/>
              <a:cs typeface="+mn-cs"/>
            </a:rPr>
            <a:t>Proof-of-Concept Feasibility Study or Custom Assay Development</a:t>
          </a:r>
          <a:endParaRPr lang="en-US" sz="2400" dirty="0">
            <a:solidFill>
              <a:srgbClr val="B0429C"/>
            </a:solidFill>
            <a:latin typeface="Calibri" panose="020F0502020204030204"/>
            <a:ea typeface="+mn-ea"/>
            <a:cs typeface="+mn-cs"/>
          </a:endParaRPr>
        </a:p>
      </dgm:t>
    </dgm:pt>
    <dgm:pt modelId="{E249EBC6-F306-486B-8B82-7877431053F4}" type="parTrans" cxnId="{47D9CBCB-F13B-4375-9544-C27A6D4ABEEF}">
      <dgm:prSet/>
      <dgm:spPr/>
      <dgm:t>
        <a:bodyPr/>
        <a:lstStyle/>
        <a:p>
          <a:endParaRPr lang="en-US"/>
        </a:p>
      </dgm:t>
    </dgm:pt>
    <dgm:pt modelId="{A2952357-76E2-49C4-AE8F-AF089BBEAA19}" type="sibTrans" cxnId="{47D9CBCB-F13B-4375-9544-C27A6D4ABEEF}">
      <dgm:prSet/>
      <dgm:spPr/>
      <dgm:t>
        <a:bodyPr/>
        <a:lstStyle/>
        <a:p>
          <a:endParaRPr lang="en-US"/>
        </a:p>
      </dgm:t>
    </dgm:pt>
    <dgm:pt modelId="{1A05BBD6-1BFD-4015-80E7-7BC5687E4866}">
      <dgm:prSet custT="1"/>
      <dgm:spPr>
        <a:xfrm>
          <a:off x="3895065" y="2376"/>
          <a:ext cx="3443240" cy="958992"/>
        </a:xfrm>
        <a:prstGeom prst="rect">
          <a:avLst/>
        </a:prstGeom>
      </dgm:spPr>
      <dgm:t>
        <a:bodyPr/>
        <a:lstStyle/>
        <a:p>
          <a:r>
            <a:rPr lang="en-US" sz="2400" dirty="0" smtClean="0">
              <a:latin typeface="Calibri" panose="020F0502020204030204"/>
              <a:ea typeface="+mn-ea"/>
              <a:cs typeface="+mn-cs"/>
            </a:rPr>
            <a:t>Purchase Cell Line or Bioassay Kits</a:t>
          </a:r>
          <a:endParaRPr lang="en-US" sz="2400" dirty="0">
            <a:latin typeface="Calibri" panose="020F0502020204030204"/>
            <a:ea typeface="+mn-ea"/>
            <a:cs typeface="+mn-cs"/>
          </a:endParaRPr>
        </a:p>
      </dgm:t>
    </dgm:pt>
    <dgm:pt modelId="{B5C3E17D-C470-4575-9A6E-02304B7AEB8B}" type="sibTrans" cxnId="{1C57FE8F-491C-402A-95DD-3A6A8384E595}">
      <dgm:prSet/>
      <dgm:spPr/>
      <dgm:t>
        <a:bodyPr/>
        <a:lstStyle/>
        <a:p>
          <a:endParaRPr lang="en-US"/>
        </a:p>
      </dgm:t>
    </dgm:pt>
    <dgm:pt modelId="{C249EDEC-D862-4975-AF47-D266611439E9}" type="parTrans" cxnId="{1C57FE8F-491C-402A-95DD-3A6A8384E595}">
      <dgm:prSet/>
      <dgm:spPr/>
      <dgm:t>
        <a:bodyPr/>
        <a:lstStyle/>
        <a:p>
          <a:endParaRPr lang="en-US"/>
        </a:p>
      </dgm:t>
    </dgm:pt>
    <dgm:pt modelId="{9BB4DC63-62AA-43B9-81E6-335B91B38CF7}">
      <dgm:prSet custT="1"/>
      <dgm:spPr>
        <a:xfrm>
          <a:off x="3895065" y="1133987"/>
          <a:ext cx="3443240" cy="958992"/>
        </a:xfrm>
        <a:prstGeom prst="rect">
          <a:avLst/>
        </a:prstGeom>
      </dgm:spPr>
      <dgm:t>
        <a:bodyPr/>
        <a:lstStyle/>
        <a:p>
          <a:r>
            <a:rPr lang="en-US" sz="2400" dirty="0" smtClean="0">
              <a:solidFill>
                <a:srgbClr val="B0429C"/>
              </a:solidFill>
              <a:latin typeface="Calibri" panose="020F0502020204030204"/>
              <a:ea typeface="+mn-ea"/>
              <a:cs typeface="+mn-cs"/>
            </a:rPr>
            <a:t>Quick Confirmation with an eXpress Kit</a:t>
          </a:r>
          <a:endParaRPr lang="en-US" sz="2400" dirty="0">
            <a:solidFill>
              <a:srgbClr val="B0429C"/>
            </a:solidFill>
            <a:latin typeface="Calibri" panose="020F0502020204030204"/>
            <a:ea typeface="+mn-ea"/>
            <a:cs typeface="+mn-cs"/>
          </a:endParaRPr>
        </a:p>
      </dgm:t>
    </dgm:pt>
    <dgm:pt modelId="{4865F295-90FF-4760-BBFA-B947F0F8E37B}" type="parTrans" cxnId="{40644876-3DE0-43B7-B4CA-6282580108F1}">
      <dgm:prSet/>
      <dgm:spPr/>
      <dgm:t>
        <a:bodyPr/>
        <a:lstStyle/>
        <a:p>
          <a:endParaRPr lang="en-US"/>
        </a:p>
      </dgm:t>
    </dgm:pt>
    <dgm:pt modelId="{78C2A642-EC1B-4E7D-A3FD-C2E7A92CAAAB}" type="sibTrans" cxnId="{40644876-3DE0-43B7-B4CA-6282580108F1}">
      <dgm:prSet/>
      <dgm:spPr/>
      <dgm:t>
        <a:bodyPr/>
        <a:lstStyle/>
        <a:p>
          <a:endParaRPr lang="en-US"/>
        </a:p>
      </dgm:t>
    </dgm:pt>
    <dgm:pt modelId="{D19890E0-1430-42BB-891C-D7CFA06327BB}" type="pres">
      <dgm:prSet presAssocID="{A9F3B27E-6375-42A2-8F22-1A6752B688EB}" presName="Name0" presStyleCnt="0">
        <dgm:presLayoutVars>
          <dgm:dir/>
        </dgm:presLayoutVars>
      </dgm:prSet>
      <dgm:spPr/>
      <dgm:t>
        <a:bodyPr/>
        <a:lstStyle/>
        <a:p>
          <a:endParaRPr lang="en-US"/>
        </a:p>
      </dgm:t>
    </dgm:pt>
    <dgm:pt modelId="{11C38DA8-4F71-4618-9E6C-FADD30C2AE05}" type="pres">
      <dgm:prSet presAssocID="{AC5F3EB7-A099-4BF3-BEEA-43AF9DA06D97}" presName="picture_1" presStyleLbl="bgImgPlace1" presStyleIdx="0" presStyleCnt="1"/>
      <dgm:spPr/>
      <dgm:t>
        <a:bodyPr/>
        <a:lstStyle/>
        <a:p>
          <a:endParaRPr lang="en-US"/>
        </a:p>
      </dgm:t>
    </dgm:pt>
    <dgm:pt modelId="{CAF2D0EA-2E32-4E50-9A78-B06C054E09F8}" type="pres">
      <dgm:prSet presAssocID="{15C0A592-5F6C-497F-81B1-725FC7634E0C}" presName="text_1" presStyleLbl="node1" presStyleIdx="0" presStyleCnt="0">
        <dgm:presLayoutVars>
          <dgm:bulletEnabled val="1"/>
        </dgm:presLayoutVars>
      </dgm:prSet>
      <dgm:spPr/>
      <dgm:t>
        <a:bodyPr/>
        <a:lstStyle/>
        <a:p>
          <a:endParaRPr lang="en-US"/>
        </a:p>
      </dgm:t>
    </dgm:pt>
    <dgm:pt modelId="{54C9EF99-A971-4161-9935-D2266860DF71}" type="pres">
      <dgm:prSet presAssocID="{A9F3B27E-6375-42A2-8F22-1A6752B688EB}" presName="linV" presStyleCnt="0"/>
      <dgm:spPr/>
      <dgm:t>
        <a:bodyPr/>
        <a:lstStyle/>
        <a:p>
          <a:endParaRPr lang="en-US"/>
        </a:p>
      </dgm:t>
    </dgm:pt>
    <dgm:pt modelId="{3B924159-C3CD-43E4-93E6-7B9953407191}" type="pres">
      <dgm:prSet presAssocID="{1A05BBD6-1BFD-4015-80E7-7BC5687E4866}" presName="pair" presStyleCnt="0"/>
      <dgm:spPr/>
      <dgm:t>
        <a:bodyPr/>
        <a:lstStyle/>
        <a:p>
          <a:endParaRPr lang="en-US"/>
        </a:p>
      </dgm:t>
    </dgm:pt>
    <dgm:pt modelId="{B4B4353C-5793-45FB-8C2B-6F32B6017CEA}" type="pres">
      <dgm:prSet presAssocID="{1A05BBD6-1BFD-4015-80E7-7BC5687E4866}" presName="spaceH" presStyleLbl="node1" presStyleIdx="0" presStyleCnt="0"/>
      <dgm:spPr/>
      <dgm:t>
        <a:bodyPr/>
        <a:lstStyle/>
        <a:p>
          <a:endParaRPr lang="en-US"/>
        </a:p>
      </dgm:t>
    </dgm:pt>
    <dgm:pt modelId="{4F1CE6CF-94F9-453C-AE14-C2A911829250}" type="pres">
      <dgm:prSet presAssocID="{1A05BBD6-1BFD-4015-80E7-7BC5687E4866}" presName="desPictures" presStyleLbl="alignImgPlace1" presStyleIdx="0" presStyleCnt="4"/>
      <dgm:spPr>
        <a:xfrm>
          <a:off x="2936073" y="2376"/>
          <a:ext cx="958992" cy="958992"/>
        </a:xfrm>
        <a:prstGeom prst="ellipse">
          <a:avLst/>
        </a:prstGeom>
        <a:blipFill rotWithShape="1">
          <a:blip xmlns:r="http://schemas.openxmlformats.org/officeDocument/2006/relationships" r:embed="rId1"/>
          <a:stretch>
            <a:fillRect/>
          </a:stretch>
        </a:blipFill>
      </dgm:spPr>
      <dgm:t>
        <a:bodyPr/>
        <a:lstStyle/>
        <a:p>
          <a:endParaRPr lang="en-US"/>
        </a:p>
      </dgm:t>
    </dgm:pt>
    <dgm:pt modelId="{8A044362-A536-4137-BD7F-E8D34A42B586}" type="pres">
      <dgm:prSet presAssocID="{1A05BBD6-1BFD-4015-80E7-7BC5687E4866}" presName="desTextWrapper" presStyleCnt="0"/>
      <dgm:spPr/>
      <dgm:t>
        <a:bodyPr/>
        <a:lstStyle/>
        <a:p>
          <a:endParaRPr lang="en-US"/>
        </a:p>
      </dgm:t>
    </dgm:pt>
    <dgm:pt modelId="{A6187B35-579A-4B92-AA0C-CC14ED9062A6}" type="pres">
      <dgm:prSet presAssocID="{1A05BBD6-1BFD-4015-80E7-7BC5687E4866}" presName="desText" presStyleLbl="revTx" presStyleIdx="0" presStyleCnt="4" custScaleX="194209">
        <dgm:presLayoutVars>
          <dgm:bulletEnabled val="1"/>
        </dgm:presLayoutVars>
      </dgm:prSet>
      <dgm:spPr/>
      <dgm:t>
        <a:bodyPr/>
        <a:lstStyle/>
        <a:p>
          <a:endParaRPr lang="en-US"/>
        </a:p>
      </dgm:t>
    </dgm:pt>
    <dgm:pt modelId="{7694E0C6-0105-4739-83E4-2A8EFDE569F2}" type="pres">
      <dgm:prSet presAssocID="{B5C3E17D-C470-4575-9A6E-02304B7AEB8B}" presName="spaceV" presStyleCnt="0"/>
      <dgm:spPr/>
      <dgm:t>
        <a:bodyPr/>
        <a:lstStyle/>
        <a:p>
          <a:endParaRPr lang="en-US"/>
        </a:p>
      </dgm:t>
    </dgm:pt>
    <dgm:pt modelId="{0F827754-69DE-4664-9BC9-7C55CB6A700D}" type="pres">
      <dgm:prSet presAssocID="{9BB4DC63-62AA-43B9-81E6-335B91B38CF7}" presName="pair" presStyleCnt="0"/>
      <dgm:spPr/>
      <dgm:t>
        <a:bodyPr/>
        <a:lstStyle/>
        <a:p>
          <a:endParaRPr lang="en-US"/>
        </a:p>
      </dgm:t>
    </dgm:pt>
    <dgm:pt modelId="{31C12D75-CD6F-441A-9E08-7FC4E5370FF5}" type="pres">
      <dgm:prSet presAssocID="{9BB4DC63-62AA-43B9-81E6-335B91B38CF7}" presName="spaceH" presStyleLbl="node1" presStyleIdx="0" presStyleCnt="0"/>
      <dgm:spPr/>
      <dgm:t>
        <a:bodyPr/>
        <a:lstStyle/>
        <a:p>
          <a:endParaRPr lang="en-US"/>
        </a:p>
      </dgm:t>
    </dgm:pt>
    <dgm:pt modelId="{36BDC8B2-B1F5-4D12-B856-BF088297F6B3}" type="pres">
      <dgm:prSet presAssocID="{9BB4DC63-62AA-43B9-81E6-335B91B38CF7}" presName="desPictures" presStyleLbl="alignImgPlace1" presStyleIdx="1" presStyleCnt="4"/>
      <dgm:spPr>
        <a:xfrm>
          <a:off x="2936073" y="1133987"/>
          <a:ext cx="958992" cy="958992"/>
        </a:xfrm>
        <a:prstGeom prst="ellipse">
          <a:avLst/>
        </a:prstGeom>
        <a:blipFill rotWithShape="1">
          <a:blip xmlns:r="http://schemas.openxmlformats.org/officeDocument/2006/relationships" r:embed="rId2"/>
          <a:stretch>
            <a:fillRect/>
          </a:stretch>
        </a:blipFill>
      </dgm:spPr>
      <dgm:t>
        <a:bodyPr/>
        <a:lstStyle/>
        <a:p>
          <a:endParaRPr lang="en-US"/>
        </a:p>
      </dgm:t>
    </dgm:pt>
    <dgm:pt modelId="{4598F74B-1F65-477F-9A98-8B04E9DDCB7C}" type="pres">
      <dgm:prSet presAssocID="{9BB4DC63-62AA-43B9-81E6-335B91B38CF7}" presName="desTextWrapper" presStyleCnt="0"/>
      <dgm:spPr/>
      <dgm:t>
        <a:bodyPr/>
        <a:lstStyle/>
        <a:p>
          <a:endParaRPr lang="en-US"/>
        </a:p>
      </dgm:t>
    </dgm:pt>
    <dgm:pt modelId="{D0FB3D05-E784-4079-AD88-A7F6FA036EFA}" type="pres">
      <dgm:prSet presAssocID="{9BB4DC63-62AA-43B9-81E6-335B91B38CF7}" presName="desText" presStyleLbl="revTx" presStyleIdx="1" presStyleCnt="4" custScaleX="194209">
        <dgm:presLayoutVars>
          <dgm:bulletEnabled val="1"/>
        </dgm:presLayoutVars>
      </dgm:prSet>
      <dgm:spPr/>
      <dgm:t>
        <a:bodyPr/>
        <a:lstStyle/>
        <a:p>
          <a:endParaRPr lang="en-US"/>
        </a:p>
      </dgm:t>
    </dgm:pt>
    <dgm:pt modelId="{CCD64888-A902-4420-B301-E6FE402A524F}" type="pres">
      <dgm:prSet presAssocID="{78C2A642-EC1B-4E7D-A3FD-C2E7A92CAAAB}" presName="spaceV" presStyleCnt="0"/>
      <dgm:spPr/>
      <dgm:t>
        <a:bodyPr/>
        <a:lstStyle/>
        <a:p>
          <a:endParaRPr lang="en-US"/>
        </a:p>
      </dgm:t>
    </dgm:pt>
    <dgm:pt modelId="{36C2E1BB-7980-4EB0-BF4B-16E48C6E0978}" type="pres">
      <dgm:prSet presAssocID="{B4F0D5B3-BB0A-43E9-8082-B06BD629B577}" presName="pair" presStyleCnt="0"/>
      <dgm:spPr/>
      <dgm:t>
        <a:bodyPr/>
        <a:lstStyle/>
        <a:p>
          <a:endParaRPr lang="en-US"/>
        </a:p>
      </dgm:t>
    </dgm:pt>
    <dgm:pt modelId="{38D2F071-6619-475C-AD22-14C85A443E47}" type="pres">
      <dgm:prSet presAssocID="{B4F0D5B3-BB0A-43E9-8082-B06BD629B577}" presName="spaceH" presStyleLbl="node1" presStyleIdx="0" presStyleCnt="0"/>
      <dgm:spPr/>
      <dgm:t>
        <a:bodyPr/>
        <a:lstStyle/>
        <a:p>
          <a:endParaRPr lang="en-US"/>
        </a:p>
      </dgm:t>
    </dgm:pt>
    <dgm:pt modelId="{7F5321FF-2FF1-4A10-A570-F3F1130D1C24}" type="pres">
      <dgm:prSet presAssocID="{B4F0D5B3-BB0A-43E9-8082-B06BD629B577}" presName="desPictures" presStyleLbl="alignImgPlace1" presStyleIdx="2" presStyleCnt="4"/>
      <dgm:spPr>
        <a:xfrm>
          <a:off x="2936073" y="2265598"/>
          <a:ext cx="958992" cy="958992"/>
        </a:xfrm>
        <a:prstGeom prst="ellipse">
          <a:avLst/>
        </a:prstGeom>
        <a:blipFill rotWithShape="1">
          <a:blip xmlns:r="http://schemas.openxmlformats.org/officeDocument/2006/relationships" r:embed="rId3"/>
          <a:stretch>
            <a:fillRect/>
          </a:stretch>
        </a:blipFill>
      </dgm:spPr>
      <dgm:t>
        <a:bodyPr/>
        <a:lstStyle/>
        <a:p>
          <a:endParaRPr lang="en-US"/>
        </a:p>
      </dgm:t>
    </dgm:pt>
    <dgm:pt modelId="{C941FFE8-495A-4D97-B877-A6BF20EAD806}" type="pres">
      <dgm:prSet presAssocID="{B4F0D5B3-BB0A-43E9-8082-B06BD629B577}" presName="desTextWrapper" presStyleCnt="0"/>
      <dgm:spPr/>
      <dgm:t>
        <a:bodyPr/>
        <a:lstStyle/>
        <a:p>
          <a:endParaRPr lang="en-US"/>
        </a:p>
      </dgm:t>
    </dgm:pt>
    <dgm:pt modelId="{386F68CC-3568-4E0B-A663-48B6B216288F}" type="pres">
      <dgm:prSet presAssocID="{B4F0D5B3-BB0A-43E9-8082-B06BD629B577}" presName="desText" presStyleLbl="revTx" presStyleIdx="2" presStyleCnt="4" custScaleX="194209">
        <dgm:presLayoutVars>
          <dgm:bulletEnabled val="1"/>
        </dgm:presLayoutVars>
      </dgm:prSet>
      <dgm:spPr/>
      <dgm:t>
        <a:bodyPr/>
        <a:lstStyle/>
        <a:p>
          <a:endParaRPr lang="en-US"/>
        </a:p>
      </dgm:t>
    </dgm:pt>
    <dgm:pt modelId="{A1D2CFA3-A3FE-4697-8297-23343953D538}" type="pres">
      <dgm:prSet presAssocID="{A2952357-76E2-49C4-AE8F-AF089BBEAA19}" presName="spaceV" presStyleCnt="0"/>
      <dgm:spPr/>
      <dgm:t>
        <a:bodyPr/>
        <a:lstStyle/>
        <a:p>
          <a:endParaRPr lang="en-US"/>
        </a:p>
      </dgm:t>
    </dgm:pt>
    <dgm:pt modelId="{76E9F524-60EA-4694-88B1-31A5D4ACA982}" type="pres">
      <dgm:prSet presAssocID="{7FCC496C-D8D1-4D3E-80CE-0994B6E44CB0}" presName="pair" presStyleCnt="0"/>
      <dgm:spPr/>
      <dgm:t>
        <a:bodyPr/>
        <a:lstStyle/>
        <a:p>
          <a:endParaRPr lang="en-US"/>
        </a:p>
      </dgm:t>
    </dgm:pt>
    <dgm:pt modelId="{86BA6718-BBEB-4888-8F86-5F1A938AC86B}" type="pres">
      <dgm:prSet presAssocID="{7FCC496C-D8D1-4D3E-80CE-0994B6E44CB0}" presName="spaceH" presStyleLbl="node1" presStyleIdx="0" presStyleCnt="0"/>
      <dgm:spPr/>
      <dgm:t>
        <a:bodyPr/>
        <a:lstStyle/>
        <a:p>
          <a:endParaRPr lang="en-US"/>
        </a:p>
      </dgm:t>
    </dgm:pt>
    <dgm:pt modelId="{648821C5-FD56-4CB4-8ECA-25836032E4CD}" type="pres">
      <dgm:prSet presAssocID="{7FCC496C-D8D1-4D3E-80CE-0994B6E44CB0}" presName="desPictures" presStyleLbl="alignImgPlace1" presStyleIdx="3" presStyleCnt="4"/>
      <dgm:spPr>
        <a:xfrm>
          <a:off x="2936073" y="3397209"/>
          <a:ext cx="958992" cy="958992"/>
        </a:xfrm>
        <a:prstGeom prst="ellipse">
          <a:avLst/>
        </a:prstGeom>
        <a:blipFill rotWithShape="1">
          <a:blip xmlns:r="http://schemas.openxmlformats.org/officeDocument/2006/relationships" r:embed="rId4"/>
          <a:stretch>
            <a:fillRect/>
          </a:stretch>
        </a:blipFill>
      </dgm:spPr>
      <dgm:t>
        <a:bodyPr/>
        <a:lstStyle/>
        <a:p>
          <a:endParaRPr lang="en-US"/>
        </a:p>
      </dgm:t>
    </dgm:pt>
    <dgm:pt modelId="{B5B82ABB-265E-430D-A0FF-936D36925E2E}" type="pres">
      <dgm:prSet presAssocID="{7FCC496C-D8D1-4D3E-80CE-0994B6E44CB0}" presName="desTextWrapper" presStyleCnt="0"/>
      <dgm:spPr/>
      <dgm:t>
        <a:bodyPr/>
        <a:lstStyle/>
        <a:p>
          <a:endParaRPr lang="en-US"/>
        </a:p>
      </dgm:t>
    </dgm:pt>
    <dgm:pt modelId="{93F9B7B6-F6F0-4305-9F8C-6938BB237C6C}" type="pres">
      <dgm:prSet presAssocID="{7FCC496C-D8D1-4D3E-80CE-0994B6E44CB0}" presName="desText" presStyleLbl="revTx" presStyleIdx="3" presStyleCnt="4" custScaleX="194209">
        <dgm:presLayoutVars>
          <dgm:bulletEnabled val="1"/>
        </dgm:presLayoutVars>
      </dgm:prSet>
      <dgm:spPr/>
      <dgm:t>
        <a:bodyPr/>
        <a:lstStyle/>
        <a:p>
          <a:endParaRPr lang="en-US"/>
        </a:p>
      </dgm:t>
    </dgm:pt>
    <dgm:pt modelId="{200D18B0-5F17-4F85-9926-D4D19BF0C7D0}" type="pres">
      <dgm:prSet presAssocID="{A9F3B27E-6375-42A2-8F22-1A6752B688EB}" presName="maxNode" presStyleCnt="0"/>
      <dgm:spPr/>
      <dgm:t>
        <a:bodyPr/>
        <a:lstStyle/>
        <a:p>
          <a:endParaRPr lang="en-US"/>
        </a:p>
      </dgm:t>
    </dgm:pt>
    <dgm:pt modelId="{A9B2283C-7196-4306-A85F-A973E5A9BD74}" type="pres">
      <dgm:prSet presAssocID="{A9F3B27E-6375-42A2-8F22-1A6752B688EB}" presName="Name33" presStyleCnt="0"/>
      <dgm:spPr/>
      <dgm:t>
        <a:bodyPr/>
        <a:lstStyle/>
        <a:p>
          <a:endParaRPr lang="en-US"/>
        </a:p>
      </dgm:t>
    </dgm:pt>
  </dgm:ptLst>
  <dgm:cxnLst>
    <dgm:cxn modelId="{8F2EF096-9686-4894-9C09-708FDF76C9A6}" type="presOf" srcId="{B4F0D5B3-BB0A-43E9-8082-B06BD629B577}" destId="{386F68CC-3568-4E0B-A663-48B6B216288F}" srcOrd="0" destOrd="0" presId="urn:microsoft.com/office/officeart/2008/layout/AccentedPicture"/>
    <dgm:cxn modelId="{9E0A49D5-570B-4C3C-A154-47A652250212}" type="presOf" srcId="{9BB4DC63-62AA-43B9-81E6-335B91B38CF7}" destId="{D0FB3D05-E784-4079-AD88-A7F6FA036EFA}" srcOrd="0" destOrd="0" presId="urn:microsoft.com/office/officeart/2008/layout/AccentedPicture"/>
    <dgm:cxn modelId="{93630CA9-08FF-4AF9-A18B-A7EE81D1C5BE}" srcId="{A9F3B27E-6375-42A2-8F22-1A6752B688EB}" destId="{15C0A592-5F6C-497F-81B1-725FC7634E0C}" srcOrd="0" destOrd="0" parTransId="{7790E34D-C6B5-4E04-8C54-0E964907652A}" sibTransId="{AC5F3EB7-A099-4BF3-BEEA-43AF9DA06D97}"/>
    <dgm:cxn modelId="{47D9CBCB-F13B-4375-9544-C27A6D4ABEEF}" srcId="{A9F3B27E-6375-42A2-8F22-1A6752B688EB}" destId="{B4F0D5B3-BB0A-43E9-8082-B06BD629B577}" srcOrd="3" destOrd="0" parTransId="{E249EBC6-F306-486B-8B82-7877431053F4}" sibTransId="{A2952357-76E2-49C4-AE8F-AF089BBEAA19}"/>
    <dgm:cxn modelId="{C9DA792D-41A7-48EB-B70E-D2B04C202080}" type="presOf" srcId="{15C0A592-5F6C-497F-81B1-725FC7634E0C}" destId="{CAF2D0EA-2E32-4E50-9A78-B06C054E09F8}" srcOrd="0" destOrd="0" presId="urn:microsoft.com/office/officeart/2008/layout/AccentedPicture"/>
    <dgm:cxn modelId="{8D6588C2-0A2F-4774-B008-2DD855C2D7EC}" type="presOf" srcId="{AC5F3EB7-A099-4BF3-BEEA-43AF9DA06D97}" destId="{11C38DA8-4F71-4618-9E6C-FADD30C2AE05}" srcOrd="0" destOrd="0" presId="urn:microsoft.com/office/officeart/2008/layout/AccentedPicture"/>
    <dgm:cxn modelId="{1C57FE8F-491C-402A-95DD-3A6A8384E595}" srcId="{A9F3B27E-6375-42A2-8F22-1A6752B688EB}" destId="{1A05BBD6-1BFD-4015-80E7-7BC5687E4866}" srcOrd="1" destOrd="0" parTransId="{C249EDEC-D862-4975-AF47-D266611439E9}" sibTransId="{B5C3E17D-C470-4575-9A6E-02304B7AEB8B}"/>
    <dgm:cxn modelId="{41B3305C-4C2A-484F-A5CA-33686738B228}" srcId="{A9F3B27E-6375-42A2-8F22-1A6752B688EB}" destId="{7FCC496C-D8D1-4D3E-80CE-0994B6E44CB0}" srcOrd="4" destOrd="0" parTransId="{66D7CDA3-CD15-4BEA-A20A-8E598F5A4D36}" sibTransId="{48121F84-5517-4D0C-AF3C-68B01790CD65}"/>
    <dgm:cxn modelId="{F9261915-E37F-4E4D-A269-B7C8C14DF185}" type="presOf" srcId="{A9F3B27E-6375-42A2-8F22-1A6752B688EB}" destId="{D19890E0-1430-42BB-891C-D7CFA06327BB}" srcOrd="0" destOrd="0" presId="urn:microsoft.com/office/officeart/2008/layout/AccentedPicture"/>
    <dgm:cxn modelId="{FAAE22EC-3AFA-4B05-AEDC-22CED741B81B}" type="presOf" srcId="{1A05BBD6-1BFD-4015-80E7-7BC5687E4866}" destId="{A6187B35-579A-4B92-AA0C-CC14ED9062A6}" srcOrd="0" destOrd="0" presId="urn:microsoft.com/office/officeart/2008/layout/AccentedPicture"/>
    <dgm:cxn modelId="{40644876-3DE0-43B7-B4CA-6282580108F1}" srcId="{A9F3B27E-6375-42A2-8F22-1A6752B688EB}" destId="{9BB4DC63-62AA-43B9-81E6-335B91B38CF7}" srcOrd="2" destOrd="0" parTransId="{4865F295-90FF-4760-BBFA-B947F0F8E37B}" sibTransId="{78C2A642-EC1B-4E7D-A3FD-C2E7A92CAAAB}"/>
    <dgm:cxn modelId="{A2F9F815-E3B1-4DEC-85BF-3252F855AA8F}" type="presOf" srcId="{7FCC496C-D8D1-4D3E-80CE-0994B6E44CB0}" destId="{93F9B7B6-F6F0-4305-9F8C-6938BB237C6C}" srcOrd="0" destOrd="0" presId="urn:microsoft.com/office/officeart/2008/layout/AccentedPicture"/>
    <dgm:cxn modelId="{DC393B7C-E58F-4C42-9BB2-702949B19219}" type="presParOf" srcId="{D19890E0-1430-42BB-891C-D7CFA06327BB}" destId="{11C38DA8-4F71-4618-9E6C-FADD30C2AE05}" srcOrd="0" destOrd="0" presId="urn:microsoft.com/office/officeart/2008/layout/AccentedPicture"/>
    <dgm:cxn modelId="{CB95659F-C101-4E50-9813-1820A72D32A2}" type="presParOf" srcId="{D19890E0-1430-42BB-891C-D7CFA06327BB}" destId="{CAF2D0EA-2E32-4E50-9A78-B06C054E09F8}" srcOrd="1" destOrd="0" presId="urn:microsoft.com/office/officeart/2008/layout/AccentedPicture"/>
    <dgm:cxn modelId="{98129801-174A-4893-A9C7-1008F0E1376E}" type="presParOf" srcId="{D19890E0-1430-42BB-891C-D7CFA06327BB}" destId="{54C9EF99-A971-4161-9935-D2266860DF71}" srcOrd="2" destOrd="0" presId="urn:microsoft.com/office/officeart/2008/layout/AccentedPicture"/>
    <dgm:cxn modelId="{FBEF49E9-03C8-4CAE-89C1-C74E82CD25DC}" type="presParOf" srcId="{54C9EF99-A971-4161-9935-D2266860DF71}" destId="{3B924159-C3CD-43E4-93E6-7B9953407191}" srcOrd="0" destOrd="0" presId="urn:microsoft.com/office/officeart/2008/layout/AccentedPicture"/>
    <dgm:cxn modelId="{98BF8079-2E85-4632-8E4A-16985709D74B}" type="presParOf" srcId="{3B924159-C3CD-43E4-93E6-7B9953407191}" destId="{B4B4353C-5793-45FB-8C2B-6F32B6017CEA}" srcOrd="0" destOrd="0" presId="urn:microsoft.com/office/officeart/2008/layout/AccentedPicture"/>
    <dgm:cxn modelId="{1A8AF6C1-4E8E-424B-8EED-9DC3946E50C1}" type="presParOf" srcId="{3B924159-C3CD-43E4-93E6-7B9953407191}" destId="{4F1CE6CF-94F9-453C-AE14-C2A911829250}" srcOrd="1" destOrd="0" presId="urn:microsoft.com/office/officeart/2008/layout/AccentedPicture"/>
    <dgm:cxn modelId="{779E69AD-D068-4E8D-B951-FED0421187E1}" type="presParOf" srcId="{3B924159-C3CD-43E4-93E6-7B9953407191}" destId="{8A044362-A536-4137-BD7F-E8D34A42B586}" srcOrd="2" destOrd="0" presId="urn:microsoft.com/office/officeart/2008/layout/AccentedPicture"/>
    <dgm:cxn modelId="{B5BC365C-B82C-471B-A11D-4E877C192B3A}" type="presParOf" srcId="{8A044362-A536-4137-BD7F-E8D34A42B586}" destId="{A6187B35-579A-4B92-AA0C-CC14ED9062A6}" srcOrd="0" destOrd="0" presId="urn:microsoft.com/office/officeart/2008/layout/AccentedPicture"/>
    <dgm:cxn modelId="{14742BC8-4730-4A70-8306-8D9728BA7C14}" type="presParOf" srcId="{54C9EF99-A971-4161-9935-D2266860DF71}" destId="{7694E0C6-0105-4739-83E4-2A8EFDE569F2}" srcOrd="1" destOrd="0" presId="urn:microsoft.com/office/officeart/2008/layout/AccentedPicture"/>
    <dgm:cxn modelId="{018CE5D5-35BC-4B9D-90E4-61A5C8D01F0A}" type="presParOf" srcId="{54C9EF99-A971-4161-9935-D2266860DF71}" destId="{0F827754-69DE-4664-9BC9-7C55CB6A700D}" srcOrd="2" destOrd="0" presId="urn:microsoft.com/office/officeart/2008/layout/AccentedPicture"/>
    <dgm:cxn modelId="{70451ADA-3235-4629-A845-59BD571EA0BF}" type="presParOf" srcId="{0F827754-69DE-4664-9BC9-7C55CB6A700D}" destId="{31C12D75-CD6F-441A-9E08-7FC4E5370FF5}" srcOrd="0" destOrd="0" presId="urn:microsoft.com/office/officeart/2008/layout/AccentedPicture"/>
    <dgm:cxn modelId="{3E478AB0-A221-4B74-91CB-699BD8A802AC}" type="presParOf" srcId="{0F827754-69DE-4664-9BC9-7C55CB6A700D}" destId="{36BDC8B2-B1F5-4D12-B856-BF088297F6B3}" srcOrd="1" destOrd="0" presId="urn:microsoft.com/office/officeart/2008/layout/AccentedPicture"/>
    <dgm:cxn modelId="{2729F797-E490-41F2-801B-2B628E59FC5E}" type="presParOf" srcId="{0F827754-69DE-4664-9BC9-7C55CB6A700D}" destId="{4598F74B-1F65-477F-9A98-8B04E9DDCB7C}" srcOrd="2" destOrd="0" presId="urn:microsoft.com/office/officeart/2008/layout/AccentedPicture"/>
    <dgm:cxn modelId="{83858F4A-FD59-4CF6-B394-5AFC6D1CBFA5}" type="presParOf" srcId="{4598F74B-1F65-477F-9A98-8B04E9DDCB7C}" destId="{D0FB3D05-E784-4079-AD88-A7F6FA036EFA}" srcOrd="0" destOrd="0" presId="urn:microsoft.com/office/officeart/2008/layout/AccentedPicture"/>
    <dgm:cxn modelId="{81BE9D09-9118-4E24-98E0-5A308369F580}" type="presParOf" srcId="{54C9EF99-A971-4161-9935-D2266860DF71}" destId="{CCD64888-A902-4420-B301-E6FE402A524F}" srcOrd="3" destOrd="0" presId="urn:microsoft.com/office/officeart/2008/layout/AccentedPicture"/>
    <dgm:cxn modelId="{70CAA75B-A39F-47C7-8C7A-1A43518B959F}" type="presParOf" srcId="{54C9EF99-A971-4161-9935-D2266860DF71}" destId="{36C2E1BB-7980-4EB0-BF4B-16E48C6E0978}" srcOrd="4" destOrd="0" presId="urn:microsoft.com/office/officeart/2008/layout/AccentedPicture"/>
    <dgm:cxn modelId="{9786E930-DFC0-4F8A-919D-4941F59D7438}" type="presParOf" srcId="{36C2E1BB-7980-4EB0-BF4B-16E48C6E0978}" destId="{38D2F071-6619-475C-AD22-14C85A443E47}" srcOrd="0" destOrd="0" presId="urn:microsoft.com/office/officeart/2008/layout/AccentedPicture"/>
    <dgm:cxn modelId="{0E4DDCBA-6A73-4990-8D97-642BB57C9E6D}" type="presParOf" srcId="{36C2E1BB-7980-4EB0-BF4B-16E48C6E0978}" destId="{7F5321FF-2FF1-4A10-A570-F3F1130D1C24}" srcOrd="1" destOrd="0" presId="urn:microsoft.com/office/officeart/2008/layout/AccentedPicture"/>
    <dgm:cxn modelId="{340A1ACD-F7CF-4DF5-8EEC-80AC0CE48A41}" type="presParOf" srcId="{36C2E1BB-7980-4EB0-BF4B-16E48C6E0978}" destId="{C941FFE8-495A-4D97-B877-A6BF20EAD806}" srcOrd="2" destOrd="0" presId="urn:microsoft.com/office/officeart/2008/layout/AccentedPicture"/>
    <dgm:cxn modelId="{060A4967-F418-4B93-891C-5CB4B0B16824}" type="presParOf" srcId="{C941FFE8-495A-4D97-B877-A6BF20EAD806}" destId="{386F68CC-3568-4E0B-A663-48B6B216288F}" srcOrd="0" destOrd="0" presId="urn:microsoft.com/office/officeart/2008/layout/AccentedPicture"/>
    <dgm:cxn modelId="{3F343346-770E-44C6-A3BC-97D13DDF0BE9}" type="presParOf" srcId="{54C9EF99-A971-4161-9935-D2266860DF71}" destId="{A1D2CFA3-A3FE-4697-8297-23343953D538}" srcOrd="5" destOrd="0" presId="urn:microsoft.com/office/officeart/2008/layout/AccentedPicture"/>
    <dgm:cxn modelId="{C0757666-9AF4-4BD6-97F4-6195679E2DC9}" type="presParOf" srcId="{54C9EF99-A971-4161-9935-D2266860DF71}" destId="{76E9F524-60EA-4694-88B1-31A5D4ACA982}" srcOrd="6" destOrd="0" presId="urn:microsoft.com/office/officeart/2008/layout/AccentedPicture"/>
    <dgm:cxn modelId="{F8226328-5D00-4037-914C-1BDB770F93F5}" type="presParOf" srcId="{76E9F524-60EA-4694-88B1-31A5D4ACA982}" destId="{86BA6718-BBEB-4888-8F86-5F1A938AC86B}" srcOrd="0" destOrd="0" presId="urn:microsoft.com/office/officeart/2008/layout/AccentedPicture"/>
    <dgm:cxn modelId="{0B85CC4D-4FFF-4357-A626-05357F4EC923}" type="presParOf" srcId="{76E9F524-60EA-4694-88B1-31A5D4ACA982}" destId="{648821C5-FD56-4CB4-8ECA-25836032E4CD}" srcOrd="1" destOrd="0" presId="urn:microsoft.com/office/officeart/2008/layout/AccentedPicture"/>
    <dgm:cxn modelId="{E92025AD-A7BA-49D9-A84B-4B3B9EE89B3C}" type="presParOf" srcId="{76E9F524-60EA-4694-88B1-31A5D4ACA982}" destId="{B5B82ABB-265E-430D-A0FF-936D36925E2E}" srcOrd="2" destOrd="0" presId="urn:microsoft.com/office/officeart/2008/layout/AccentedPicture"/>
    <dgm:cxn modelId="{32E5C5A5-44E9-4A7A-BFB4-641173F85CB5}" type="presParOf" srcId="{B5B82ABB-265E-430D-A0FF-936D36925E2E}" destId="{93F9B7B6-F6F0-4305-9F8C-6938BB237C6C}" srcOrd="0" destOrd="0" presId="urn:microsoft.com/office/officeart/2008/layout/AccentedPicture"/>
    <dgm:cxn modelId="{2B217094-11F6-4481-B449-B3B8669D1412}" type="presParOf" srcId="{D19890E0-1430-42BB-891C-D7CFA06327BB}" destId="{200D18B0-5F17-4F85-9926-D4D19BF0C7D0}" srcOrd="3" destOrd="0" presId="urn:microsoft.com/office/officeart/2008/layout/AccentedPicture"/>
    <dgm:cxn modelId="{FB6CECC8-F412-4FDD-8BB3-BB7867250C82}" type="presParOf" srcId="{200D18B0-5F17-4F85-9926-D4D19BF0C7D0}" destId="{A9B2283C-7196-4306-A85F-A973E5A9BD74}"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04F1E-2772-4B0C-9EE1-46F803C7D1B1}">
      <dsp:nvSpPr>
        <dsp:cNvPr id="0" name=""/>
        <dsp:cNvSpPr/>
      </dsp:nvSpPr>
      <dsp:spPr>
        <a:xfrm>
          <a:off x="17665" y="301809"/>
          <a:ext cx="1664396" cy="99863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Thaw PD-1 Cells and seed in assay plate</a:t>
          </a:r>
          <a:endParaRPr lang="en-US" sz="1300" kern="1200" dirty="0"/>
        </a:p>
      </dsp:txBody>
      <dsp:txXfrm>
        <a:off x="46914" y="331058"/>
        <a:ext cx="1605898" cy="940140"/>
      </dsp:txXfrm>
    </dsp:sp>
    <dsp:sp modelId="{6D51BE5A-BE4D-4E9A-8E32-642916E610FA}">
      <dsp:nvSpPr>
        <dsp:cNvPr id="0" name=""/>
        <dsp:cNvSpPr/>
      </dsp:nvSpPr>
      <dsp:spPr>
        <a:xfrm rot="21567283">
          <a:off x="1845420" y="583620"/>
          <a:ext cx="346350" cy="41277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845422" y="666668"/>
        <a:ext cx="242445" cy="247662"/>
      </dsp:txXfrm>
    </dsp:sp>
    <dsp:sp modelId="{2FC331E2-94FD-40E0-A0B1-4B0144418F12}">
      <dsp:nvSpPr>
        <dsp:cNvPr id="0" name=""/>
        <dsp:cNvSpPr/>
      </dsp:nvSpPr>
      <dsp:spPr>
        <a:xfrm>
          <a:off x="2335524" y="279749"/>
          <a:ext cx="1664396" cy="99863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Prepare antibody dilutions and add to assay plate</a:t>
          </a:r>
          <a:endParaRPr lang="en-US" sz="1300" kern="1200" dirty="0"/>
        </a:p>
      </dsp:txBody>
      <dsp:txXfrm>
        <a:off x="2364773" y="308998"/>
        <a:ext cx="1605898" cy="940140"/>
      </dsp:txXfrm>
    </dsp:sp>
    <dsp:sp modelId="{BE34A329-BABA-444F-B4A1-1941AAEAEA0B}">
      <dsp:nvSpPr>
        <dsp:cNvPr id="0" name=""/>
        <dsp:cNvSpPr/>
      </dsp:nvSpPr>
      <dsp:spPr>
        <a:xfrm>
          <a:off x="4166361" y="572683"/>
          <a:ext cx="352852" cy="41277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166361" y="655237"/>
        <a:ext cx="246996" cy="247662"/>
      </dsp:txXfrm>
    </dsp:sp>
    <dsp:sp modelId="{7D9E1BEA-A0D6-4895-94CC-F47BAD00F264}">
      <dsp:nvSpPr>
        <dsp:cNvPr id="0" name=""/>
        <dsp:cNvSpPr/>
      </dsp:nvSpPr>
      <dsp:spPr>
        <a:xfrm>
          <a:off x="4665680" y="279749"/>
          <a:ext cx="1664396" cy="99863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Thaw U2OS PD-L1 cells and add to assay plate</a:t>
          </a:r>
          <a:endParaRPr lang="en-US" sz="1300" kern="1200" dirty="0"/>
        </a:p>
      </dsp:txBody>
      <dsp:txXfrm>
        <a:off x="4694929" y="308998"/>
        <a:ext cx="1605898" cy="940140"/>
      </dsp:txXfrm>
    </dsp:sp>
    <dsp:sp modelId="{A3851C64-B405-48E6-B802-B81E95FFA7C8}">
      <dsp:nvSpPr>
        <dsp:cNvPr id="0" name=""/>
        <dsp:cNvSpPr/>
      </dsp:nvSpPr>
      <dsp:spPr>
        <a:xfrm>
          <a:off x="6496517" y="572683"/>
          <a:ext cx="352852" cy="412770"/>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496517" y="655237"/>
        <a:ext cx="246996" cy="247662"/>
      </dsp:txXfrm>
    </dsp:sp>
    <dsp:sp modelId="{E17A333C-E085-48C8-B607-8B3923C3729F}">
      <dsp:nvSpPr>
        <dsp:cNvPr id="0" name=""/>
        <dsp:cNvSpPr/>
      </dsp:nvSpPr>
      <dsp:spPr>
        <a:xfrm>
          <a:off x="6995836" y="279749"/>
          <a:ext cx="1664396" cy="99863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Add Detection Reagent to assay plate</a:t>
          </a:r>
          <a:endParaRPr lang="en-US" sz="1300" kern="1200" dirty="0"/>
        </a:p>
      </dsp:txBody>
      <dsp:txXfrm>
        <a:off x="7025085" y="308998"/>
        <a:ext cx="1605898" cy="940140"/>
      </dsp:txXfrm>
    </dsp:sp>
    <dsp:sp modelId="{3E011927-DB2C-4BD5-A7F7-C4244A12320F}">
      <dsp:nvSpPr>
        <dsp:cNvPr id="0" name=""/>
        <dsp:cNvSpPr/>
      </dsp:nvSpPr>
      <dsp:spPr>
        <a:xfrm>
          <a:off x="8826672" y="572683"/>
          <a:ext cx="352852" cy="412770"/>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8826672" y="655237"/>
        <a:ext cx="246996" cy="247662"/>
      </dsp:txXfrm>
    </dsp:sp>
    <dsp:sp modelId="{D347F7C5-5C44-4FEC-A47C-3D1068BDABDA}">
      <dsp:nvSpPr>
        <dsp:cNvPr id="0" name=""/>
        <dsp:cNvSpPr/>
      </dsp:nvSpPr>
      <dsp:spPr>
        <a:xfrm>
          <a:off x="9325992" y="279749"/>
          <a:ext cx="1664396" cy="99863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Read signal on plate reader</a:t>
          </a:r>
          <a:endParaRPr lang="en-US" sz="1300" kern="1200" dirty="0"/>
        </a:p>
      </dsp:txBody>
      <dsp:txXfrm>
        <a:off x="9355241" y="308998"/>
        <a:ext cx="1605898" cy="940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38DA8-4F71-4618-9E6C-FADD30C2AE05}">
      <dsp:nvSpPr>
        <dsp:cNvPr id="0" name=""/>
        <dsp:cNvSpPr/>
      </dsp:nvSpPr>
      <dsp:spPr>
        <a:xfrm>
          <a:off x="1294467" y="200473"/>
          <a:ext cx="3106166" cy="3961947"/>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AF2D0EA-2E32-4E50-9A78-B06C054E09F8}">
      <dsp:nvSpPr>
        <dsp:cNvPr id="0" name=""/>
        <dsp:cNvSpPr/>
      </dsp:nvSpPr>
      <dsp:spPr>
        <a:xfrm>
          <a:off x="1418713" y="1626774"/>
          <a:ext cx="2391748" cy="2377168"/>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b" anchorCtr="0">
          <a:noAutofit/>
        </a:bodyPr>
        <a:lstStyle/>
        <a:p>
          <a:pPr lvl="0" algn="l" defTabSz="1733550">
            <a:lnSpc>
              <a:spcPct val="90000"/>
            </a:lnSpc>
            <a:spcBef>
              <a:spcPct val="0"/>
            </a:spcBef>
            <a:spcAft>
              <a:spcPct val="35000"/>
            </a:spcAft>
          </a:pPr>
          <a:r>
            <a:rPr lang="en-US" sz="3900" kern="1200" dirty="0" smtClean="0">
              <a:latin typeface="Calibri" panose="020F0502020204030204"/>
              <a:ea typeface="+mn-ea"/>
              <a:cs typeface="+mn-cs"/>
            </a:rPr>
            <a:t>Options to suit your program needs</a:t>
          </a:r>
          <a:endParaRPr lang="en-US" sz="3900" kern="1200" dirty="0">
            <a:latin typeface="Calibri" panose="020F0502020204030204"/>
            <a:ea typeface="+mn-ea"/>
            <a:cs typeface="+mn-cs"/>
          </a:endParaRPr>
        </a:p>
      </dsp:txBody>
      <dsp:txXfrm>
        <a:off x="1418713" y="1626774"/>
        <a:ext cx="2391748" cy="2377168"/>
      </dsp:txXfrm>
    </dsp:sp>
    <dsp:sp modelId="{4F1CE6CF-94F9-453C-AE14-C2A911829250}">
      <dsp:nvSpPr>
        <dsp:cNvPr id="0" name=""/>
        <dsp:cNvSpPr/>
      </dsp:nvSpPr>
      <dsp:spPr>
        <a:xfrm>
          <a:off x="3921137" y="2376"/>
          <a:ext cx="958992" cy="958992"/>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6187B35-579A-4B92-AA0C-CC14ED9062A6}">
      <dsp:nvSpPr>
        <dsp:cNvPr id="0" name=""/>
        <dsp:cNvSpPr/>
      </dsp:nvSpPr>
      <dsp:spPr>
        <a:xfrm>
          <a:off x="4880130" y="2376"/>
          <a:ext cx="2688874" cy="958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n-US" sz="2400" kern="1200" dirty="0" smtClean="0">
              <a:latin typeface="Calibri" panose="020F0502020204030204"/>
              <a:ea typeface="+mn-ea"/>
              <a:cs typeface="+mn-cs"/>
            </a:rPr>
            <a:t>Purchase Cell Line or Bioassay Kits</a:t>
          </a:r>
          <a:endParaRPr lang="en-US" sz="2400" kern="1200" dirty="0">
            <a:latin typeface="Calibri" panose="020F0502020204030204"/>
            <a:ea typeface="+mn-ea"/>
            <a:cs typeface="+mn-cs"/>
          </a:endParaRPr>
        </a:p>
      </dsp:txBody>
      <dsp:txXfrm>
        <a:off x="4880130" y="2376"/>
        <a:ext cx="2688874" cy="958992"/>
      </dsp:txXfrm>
    </dsp:sp>
    <dsp:sp modelId="{36BDC8B2-B1F5-4D12-B856-BF088297F6B3}">
      <dsp:nvSpPr>
        <dsp:cNvPr id="0" name=""/>
        <dsp:cNvSpPr/>
      </dsp:nvSpPr>
      <dsp:spPr>
        <a:xfrm>
          <a:off x="3921137" y="1133987"/>
          <a:ext cx="958992" cy="958992"/>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0FB3D05-E784-4079-AD88-A7F6FA036EFA}">
      <dsp:nvSpPr>
        <dsp:cNvPr id="0" name=""/>
        <dsp:cNvSpPr/>
      </dsp:nvSpPr>
      <dsp:spPr>
        <a:xfrm>
          <a:off x="4880130" y="1133987"/>
          <a:ext cx="2688874" cy="958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n-US" sz="2400" kern="1200" dirty="0" smtClean="0">
              <a:solidFill>
                <a:srgbClr val="B0429C"/>
              </a:solidFill>
              <a:latin typeface="Calibri" panose="020F0502020204030204"/>
              <a:ea typeface="+mn-ea"/>
              <a:cs typeface="+mn-cs"/>
            </a:rPr>
            <a:t>Quick Confirmation with an eXpress Kit</a:t>
          </a:r>
          <a:endParaRPr lang="en-US" sz="2400" kern="1200" dirty="0">
            <a:solidFill>
              <a:srgbClr val="B0429C"/>
            </a:solidFill>
            <a:latin typeface="Calibri" panose="020F0502020204030204"/>
            <a:ea typeface="+mn-ea"/>
            <a:cs typeface="+mn-cs"/>
          </a:endParaRPr>
        </a:p>
      </dsp:txBody>
      <dsp:txXfrm>
        <a:off x="4880130" y="1133987"/>
        <a:ext cx="2688874" cy="958992"/>
      </dsp:txXfrm>
    </dsp:sp>
    <dsp:sp modelId="{7F5321FF-2FF1-4A10-A570-F3F1130D1C24}">
      <dsp:nvSpPr>
        <dsp:cNvPr id="0" name=""/>
        <dsp:cNvSpPr/>
      </dsp:nvSpPr>
      <dsp:spPr>
        <a:xfrm>
          <a:off x="3921137" y="2265598"/>
          <a:ext cx="958992" cy="958992"/>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86F68CC-3568-4E0B-A663-48B6B216288F}">
      <dsp:nvSpPr>
        <dsp:cNvPr id="0" name=""/>
        <dsp:cNvSpPr/>
      </dsp:nvSpPr>
      <dsp:spPr>
        <a:xfrm>
          <a:off x="4880130" y="2265598"/>
          <a:ext cx="2688874" cy="958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90000"/>
            </a:lnSpc>
            <a:spcBef>
              <a:spcPct val="0"/>
            </a:spcBef>
            <a:spcAft>
              <a:spcPct val="35000"/>
            </a:spcAft>
          </a:pPr>
          <a:r>
            <a:rPr lang="en-US" sz="2400" kern="1200" dirty="0" smtClean="0">
              <a:solidFill>
                <a:srgbClr val="B0429C"/>
              </a:solidFill>
              <a:latin typeface="Calibri" panose="020F0502020204030204"/>
              <a:ea typeface="+mn-ea"/>
              <a:cs typeface="+mn-cs"/>
            </a:rPr>
            <a:t>Proof-of-Concept Feasibility Study or Custom Assay Development</a:t>
          </a:r>
          <a:endParaRPr lang="en-US" sz="2400" kern="1200" dirty="0">
            <a:solidFill>
              <a:srgbClr val="B0429C"/>
            </a:solidFill>
            <a:latin typeface="Calibri" panose="020F0502020204030204"/>
            <a:ea typeface="+mn-ea"/>
            <a:cs typeface="+mn-cs"/>
          </a:endParaRPr>
        </a:p>
      </dsp:txBody>
      <dsp:txXfrm>
        <a:off x="4880130" y="2265598"/>
        <a:ext cx="2688874" cy="958992"/>
      </dsp:txXfrm>
    </dsp:sp>
    <dsp:sp modelId="{648821C5-FD56-4CB4-8ECA-25836032E4CD}">
      <dsp:nvSpPr>
        <dsp:cNvPr id="0" name=""/>
        <dsp:cNvSpPr/>
      </dsp:nvSpPr>
      <dsp:spPr>
        <a:xfrm>
          <a:off x="3921137" y="3397209"/>
          <a:ext cx="958992" cy="958992"/>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3F9B7B6-F6F0-4305-9F8C-6938BB237C6C}">
      <dsp:nvSpPr>
        <dsp:cNvPr id="0" name=""/>
        <dsp:cNvSpPr/>
      </dsp:nvSpPr>
      <dsp:spPr>
        <a:xfrm>
          <a:off x="4880130" y="3397209"/>
          <a:ext cx="2688874" cy="958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lvl="0" algn="l" defTabSz="1066800">
            <a:lnSpc>
              <a:spcPct val="100000"/>
            </a:lnSpc>
            <a:spcBef>
              <a:spcPct val="0"/>
            </a:spcBef>
            <a:spcAft>
              <a:spcPts val="0"/>
            </a:spcAft>
          </a:pPr>
          <a:r>
            <a:rPr lang="en-US" sz="2400" kern="1200" dirty="0" smtClean="0">
              <a:solidFill>
                <a:srgbClr val="B0429C"/>
              </a:solidFill>
              <a:latin typeface="Calibri" panose="020F0502020204030204"/>
              <a:ea typeface="+mn-ea"/>
              <a:cs typeface="+mn-cs"/>
            </a:rPr>
            <a:t>Cell Line Rental for in-house Testing </a:t>
          </a:r>
        </a:p>
      </dsp:txBody>
      <dsp:txXfrm>
        <a:off x="4880130" y="3397209"/>
        <a:ext cx="2688874" cy="9589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0EDC68E-D0D8-4069-85CB-D31BF5281196}"/>
              </a:ext>
            </a:extLst>
          </p:cNvPr>
          <p:cNvSpPr>
            <a:spLocks noGrp="1" noChangeArrowheads="1"/>
          </p:cNvSpPr>
          <p:nvPr>
            <p:ph type="hdr" sz="quarter"/>
          </p:nvPr>
        </p:nvSpPr>
        <p:spPr bwMode="auto">
          <a:xfrm>
            <a:off x="0" y="0"/>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t" anchorCtr="0" compatLnSpc="1">
            <a:prstTxWarp prst="textNoShape">
              <a:avLst/>
            </a:prstTxWarp>
          </a:bodyPr>
          <a:lstStyle>
            <a:lvl1pPr algn="l" defTabSz="947032" eaLnBrk="1" hangingPunct="1">
              <a:defRPr sz="1200">
                <a:solidFill>
                  <a:schemeClr val="tx1"/>
                </a:solidFill>
                <a:latin typeface="Times New Roman" pitchFamily="18" charset="0"/>
                <a:cs typeface="+mn-cs"/>
              </a:defRPr>
            </a:lvl1pPr>
          </a:lstStyle>
          <a:p>
            <a:pPr>
              <a:defRPr/>
            </a:pPr>
            <a:endParaRPr lang="en-GB"/>
          </a:p>
        </p:txBody>
      </p:sp>
      <p:sp>
        <p:nvSpPr>
          <p:cNvPr id="5123" name="Rectangle 3">
            <a:extLst>
              <a:ext uri="{FF2B5EF4-FFF2-40B4-BE49-F238E27FC236}">
                <a16:creationId xmlns:a16="http://schemas.microsoft.com/office/drawing/2014/main" id="{D22EA7A5-3CA2-4D88-8F35-6B712D721C1D}"/>
              </a:ext>
            </a:extLst>
          </p:cNvPr>
          <p:cNvSpPr>
            <a:spLocks noGrp="1" noChangeArrowheads="1"/>
          </p:cNvSpPr>
          <p:nvPr>
            <p:ph type="dt" sz="quarter" idx="1"/>
          </p:nvPr>
        </p:nvSpPr>
        <p:spPr bwMode="auto">
          <a:xfrm>
            <a:off x="3975100" y="0"/>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t" anchorCtr="0" compatLnSpc="1">
            <a:prstTxWarp prst="textNoShape">
              <a:avLst/>
            </a:prstTxWarp>
          </a:bodyPr>
          <a:lstStyle>
            <a:lvl1pPr algn="r" defTabSz="947032" eaLnBrk="1" hangingPunct="1">
              <a:defRPr sz="1200">
                <a:solidFill>
                  <a:schemeClr val="tx1"/>
                </a:solidFill>
                <a:latin typeface="Times New Roman" pitchFamily="18" charset="0"/>
                <a:cs typeface="+mn-cs"/>
              </a:defRPr>
            </a:lvl1pPr>
          </a:lstStyle>
          <a:p>
            <a:pPr>
              <a:defRPr/>
            </a:pPr>
            <a:endParaRPr lang="en-GB"/>
          </a:p>
        </p:txBody>
      </p:sp>
      <p:sp>
        <p:nvSpPr>
          <p:cNvPr id="5124" name="Rectangle 4">
            <a:extLst>
              <a:ext uri="{FF2B5EF4-FFF2-40B4-BE49-F238E27FC236}">
                <a16:creationId xmlns:a16="http://schemas.microsoft.com/office/drawing/2014/main" id="{18360447-63A3-42F9-AE4E-3A399745DCF9}"/>
              </a:ext>
            </a:extLst>
          </p:cNvPr>
          <p:cNvSpPr>
            <a:spLocks noGrp="1" noChangeArrowheads="1"/>
          </p:cNvSpPr>
          <p:nvPr>
            <p:ph type="ftr" sz="quarter" idx="2"/>
          </p:nvPr>
        </p:nvSpPr>
        <p:spPr bwMode="auto">
          <a:xfrm>
            <a:off x="0" y="8836025"/>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b" anchorCtr="0" compatLnSpc="1">
            <a:prstTxWarp prst="textNoShape">
              <a:avLst/>
            </a:prstTxWarp>
          </a:bodyPr>
          <a:lstStyle>
            <a:lvl1pPr algn="l" defTabSz="947032" eaLnBrk="1" hangingPunct="1">
              <a:defRPr sz="1200">
                <a:solidFill>
                  <a:schemeClr val="tx1"/>
                </a:solidFill>
                <a:latin typeface="Times New Roman" pitchFamily="18" charset="0"/>
                <a:cs typeface="+mn-cs"/>
              </a:defRPr>
            </a:lvl1pPr>
          </a:lstStyle>
          <a:p>
            <a:pPr>
              <a:defRPr/>
            </a:pPr>
            <a:endParaRPr lang="en-GB"/>
          </a:p>
        </p:txBody>
      </p:sp>
      <p:sp>
        <p:nvSpPr>
          <p:cNvPr id="5125" name="Rectangle 5">
            <a:extLst>
              <a:ext uri="{FF2B5EF4-FFF2-40B4-BE49-F238E27FC236}">
                <a16:creationId xmlns:a16="http://schemas.microsoft.com/office/drawing/2014/main" id="{ECB719FB-EF11-4093-A519-A0E482EF5B29}"/>
              </a:ext>
            </a:extLst>
          </p:cNvPr>
          <p:cNvSpPr>
            <a:spLocks noGrp="1" noChangeArrowheads="1"/>
          </p:cNvSpPr>
          <p:nvPr>
            <p:ph type="sldNum" sz="quarter" idx="3"/>
          </p:nvPr>
        </p:nvSpPr>
        <p:spPr bwMode="auto">
          <a:xfrm>
            <a:off x="3975100" y="8836025"/>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b" anchorCtr="0" compatLnSpc="1">
            <a:prstTxWarp prst="textNoShape">
              <a:avLst/>
            </a:prstTxWarp>
          </a:bodyPr>
          <a:lstStyle>
            <a:lvl1pPr algn="r" defTabSz="947032" eaLnBrk="1" hangingPunct="1">
              <a:defRPr sz="1200">
                <a:solidFill>
                  <a:schemeClr val="tx1"/>
                </a:solidFill>
                <a:latin typeface="Times New Roman" pitchFamily="18" charset="0"/>
                <a:cs typeface="+mn-cs"/>
              </a:defRPr>
            </a:lvl1pPr>
          </a:lstStyle>
          <a:p>
            <a:pPr>
              <a:defRPr/>
            </a:pPr>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CE78AD4-394A-44D7-A424-11816E8E18CF}"/>
              </a:ext>
            </a:extLst>
          </p:cNvPr>
          <p:cNvSpPr>
            <a:spLocks noGrp="1" noChangeArrowheads="1"/>
          </p:cNvSpPr>
          <p:nvPr>
            <p:ph type="hdr" sz="quarter"/>
          </p:nvPr>
        </p:nvSpPr>
        <p:spPr bwMode="auto">
          <a:xfrm>
            <a:off x="0" y="0"/>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t" anchorCtr="0" compatLnSpc="1">
            <a:prstTxWarp prst="textNoShape">
              <a:avLst/>
            </a:prstTxWarp>
          </a:bodyPr>
          <a:lstStyle>
            <a:lvl1pPr algn="l" defTabSz="947032" eaLnBrk="1" hangingPunct="1">
              <a:defRPr sz="1200">
                <a:solidFill>
                  <a:schemeClr val="tx1"/>
                </a:solidFill>
                <a:latin typeface="Times New Roman" pitchFamily="18" charset="0"/>
                <a:cs typeface="+mn-cs"/>
              </a:defRPr>
            </a:lvl1pPr>
          </a:lstStyle>
          <a:p>
            <a:pPr>
              <a:defRPr/>
            </a:pPr>
            <a:endParaRPr lang="en-GB"/>
          </a:p>
        </p:txBody>
      </p:sp>
      <p:sp>
        <p:nvSpPr>
          <p:cNvPr id="3075" name="Rectangle 3">
            <a:extLst>
              <a:ext uri="{FF2B5EF4-FFF2-40B4-BE49-F238E27FC236}">
                <a16:creationId xmlns:a16="http://schemas.microsoft.com/office/drawing/2014/main" id="{0EC9C9FA-45B2-494F-8AAE-73B6EFDB9B9F}"/>
              </a:ext>
            </a:extLst>
          </p:cNvPr>
          <p:cNvSpPr>
            <a:spLocks noGrp="1" noChangeArrowheads="1"/>
          </p:cNvSpPr>
          <p:nvPr>
            <p:ph type="dt" idx="1"/>
          </p:nvPr>
        </p:nvSpPr>
        <p:spPr bwMode="auto">
          <a:xfrm>
            <a:off x="3975100" y="0"/>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t" anchorCtr="0" compatLnSpc="1">
            <a:prstTxWarp prst="textNoShape">
              <a:avLst/>
            </a:prstTxWarp>
          </a:bodyPr>
          <a:lstStyle>
            <a:lvl1pPr algn="r" defTabSz="947032" eaLnBrk="1" hangingPunct="1">
              <a:defRPr sz="1200">
                <a:solidFill>
                  <a:schemeClr val="tx1"/>
                </a:solidFill>
                <a:latin typeface="Times New Roman" pitchFamily="18" charset="0"/>
                <a:cs typeface="+mn-cs"/>
              </a:defRPr>
            </a:lvl1pPr>
          </a:lstStyle>
          <a:p>
            <a:pPr>
              <a:defRPr/>
            </a:pPr>
            <a:endParaRPr lang="en-GB"/>
          </a:p>
        </p:txBody>
      </p:sp>
      <p:sp>
        <p:nvSpPr>
          <p:cNvPr id="23556" name="Rectangle 4">
            <a:extLst>
              <a:ext uri="{FF2B5EF4-FFF2-40B4-BE49-F238E27FC236}">
                <a16:creationId xmlns:a16="http://schemas.microsoft.com/office/drawing/2014/main" id="{8909C005-CFA6-41C1-A432-F61003059AC6}"/>
              </a:ext>
            </a:extLst>
          </p:cNvPr>
          <p:cNvSpPr>
            <a:spLocks noGrp="1" noRot="1" noChangeAspect="1" noChangeArrowheads="1" noTextEdit="1"/>
          </p:cNvSpPr>
          <p:nvPr>
            <p:ph type="sldImg" idx="2"/>
          </p:nvPr>
        </p:nvSpPr>
        <p:spPr bwMode="auto">
          <a:xfrm>
            <a:off x="414338" y="696913"/>
            <a:ext cx="6189662"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D350A321-A762-4F54-913B-BF883127D5CF}"/>
              </a:ext>
            </a:extLst>
          </p:cNvPr>
          <p:cNvSpPr>
            <a:spLocks noGrp="1" noChangeArrowheads="1"/>
          </p:cNvSpPr>
          <p:nvPr>
            <p:ph type="body" sz="quarter" idx="3"/>
          </p:nvPr>
        </p:nvSpPr>
        <p:spPr bwMode="auto">
          <a:xfrm>
            <a:off x="933450" y="4414838"/>
            <a:ext cx="514350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a:extLst>
              <a:ext uri="{FF2B5EF4-FFF2-40B4-BE49-F238E27FC236}">
                <a16:creationId xmlns:a16="http://schemas.microsoft.com/office/drawing/2014/main" id="{AB009A5D-DEF0-4204-96E4-BFFFB66704EA}"/>
              </a:ext>
            </a:extLst>
          </p:cNvPr>
          <p:cNvSpPr>
            <a:spLocks noGrp="1" noChangeArrowheads="1"/>
          </p:cNvSpPr>
          <p:nvPr>
            <p:ph type="ftr" sz="quarter" idx="4"/>
          </p:nvPr>
        </p:nvSpPr>
        <p:spPr bwMode="auto">
          <a:xfrm>
            <a:off x="0" y="8836025"/>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b" anchorCtr="0" compatLnSpc="1">
            <a:prstTxWarp prst="textNoShape">
              <a:avLst/>
            </a:prstTxWarp>
          </a:bodyPr>
          <a:lstStyle>
            <a:lvl1pPr algn="l" defTabSz="947032" eaLnBrk="1" hangingPunct="1">
              <a:defRPr sz="1200">
                <a:solidFill>
                  <a:schemeClr val="tx1"/>
                </a:solidFill>
                <a:latin typeface="Times New Roman" pitchFamily="18" charset="0"/>
                <a:cs typeface="+mn-cs"/>
              </a:defRPr>
            </a:lvl1pPr>
          </a:lstStyle>
          <a:p>
            <a:pPr>
              <a:defRPr/>
            </a:pPr>
            <a:endParaRPr lang="en-GB"/>
          </a:p>
        </p:txBody>
      </p:sp>
      <p:sp>
        <p:nvSpPr>
          <p:cNvPr id="3079" name="Rectangle 7">
            <a:extLst>
              <a:ext uri="{FF2B5EF4-FFF2-40B4-BE49-F238E27FC236}">
                <a16:creationId xmlns:a16="http://schemas.microsoft.com/office/drawing/2014/main" id="{56692280-C349-42D9-A188-E74D67CA165D}"/>
              </a:ext>
            </a:extLst>
          </p:cNvPr>
          <p:cNvSpPr>
            <a:spLocks noGrp="1" noChangeArrowheads="1"/>
          </p:cNvSpPr>
          <p:nvPr>
            <p:ph type="sldNum" sz="quarter" idx="5"/>
          </p:nvPr>
        </p:nvSpPr>
        <p:spPr bwMode="auto">
          <a:xfrm>
            <a:off x="3975100" y="8836025"/>
            <a:ext cx="3035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61" tIns="47325" rIns="94661" bIns="47325" numCol="1" anchor="b" anchorCtr="0" compatLnSpc="1">
            <a:prstTxWarp prst="textNoShape">
              <a:avLst/>
            </a:prstTxWarp>
          </a:bodyPr>
          <a:lstStyle>
            <a:lvl1pPr algn="r" defTabSz="946150" eaLnBrk="1" hangingPunct="1">
              <a:defRPr sz="1200">
                <a:solidFill>
                  <a:schemeClr val="tx1"/>
                </a:solidFill>
                <a:latin typeface="Times New Roman" panose="02020603050405020304" pitchFamily="18" charset="0"/>
              </a:defRPr>
            </a:lvl1pPr>
          </a:lstStyle>
          <a:p>
            <a:pPr>
              <a:defRPr/>
            </a:pPr>
            <a:fld id="{51823424-4036-4D5F-9AAA-3BC62959313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 by Jennifer Lin-Jones, Ph.D. </a:t>
            </a:r>
            <a:r>
              <a:rPr lang="en-US" sz="1200" kern="1200" dirty="0" smtClean="0">
                <a:solidFill>
                  <a:schemeClr val="tx1"/>
                </a:solidFill>
                <a:effectLst/>
                <a:latin typeface="Times New Roman" pitchFamily="18" charset="0"/>
                <a:ea typeface="+mn-ea"/>
                <a:cs typeface="+mn-cs"/>
              </a:rPr>
              <a:t>Senior Group Leader, Assay Development,</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R&amp;D Department,</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Eurofins DiscoverX</a:t>
            </a:r>
          </a:p>
        </p:txBody>
      </p:sp>
      <p:sp>
        <p:nvSpPr>
          <p:cNvPr id="4" name="Slide Number Placeholder 3"/>
          <p:cNvSpPr>
            <a:spLocks noGrp="1"/>
          </p:cNvSpPr>
          <p:nvPr>
            <p:ph type="sldNum" sz="quarter" idx="10"/>
          </p:nvPr>
        </p:nvSpPr>
        <p:spPr/>
        <p:txBody>
          <a:bodyPr/>
          <a:lstStyle/>
          <a:p>
            <a:pPr>
              <a:defRPr/>
            </a:pPr>
            <a:fld id="{51823424-4036-4D5F-9AAA-3BC62959313C}" type="slidenum">
              <a:rPr lang="en-GB" altLang="en-US" smtClean="0"/>
              <a:pPr>
                <a:defRPr/>
              </a:pPr>
              <a:t>1</a:t>
            </a:fld>
            <a:endParaRPr lang="en-GB" altLang="en-US"/>
          </a:p>
        </p:txBody>
      </p:sp>
    </p:spTree>
    <p:extLst>
      <p:ext uri="{BB962C8B-B14F-4D97-AF65-F5344CB8AC3E}">
        <p14:creationId xmlns:p14="http://schemas.microsoft.com/office/powerpoint/2010/main" val="221718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AE01-E4A9-4274-B5F3-C987104C9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05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457200"/>
            <a:endParaRPr lang="en-US" dirty="0" smtClean="0"/>
          </a:p>
          <a:p>
            <a:r>
              <a:rPr lang="en-US" dirty="0" smtClean="0"/>
              <a:t>Comparison of the two PD1 assays to contrast results</a:t>
            </a:r>
            <a:r>
              <a:rPr lang="en-US" baseline="0" dirty="0" smtClean="0"/>
              <a:t> from reporter gene assays and non-reporter gene assays that measure outputs from events upstream of transcription.</a:t>
            </a:r>
          </a:p>
          <a:p>
            <a:endParaRPr lang="en-US" baseline="0" dirty="0" smtClean="0"/>
          </a:p>
          <a:p>
            <a:r>
              <a:rPr lang="en-US" baseline="0" dirty="0" smtClean="0"/>
              <a:t>Non-reporter gene assays – measure specific events in the pathway or any events upstream. May reflect more directly the MOA of a particular drug and pinpoint the step where the drug has effects. Specifically for the PD1 pathway, the signaling assay is quite proximal or early in the pathway – quantifies signaling adaptor recruitment to the receptor</a:t>
            </a:r>
          </a:p>
          <a:p>
            <a:endParaRPr lang="en-US" baseline="0" dirty="0" smtClean="0"/>
          </a:p>
          <a:p>
            <a:r>
              <a:rPr lang="en-US" baseline="0" dirty="0" smtClean="0"/>
              <a:t>Extremely short assay time (sometimes shorter than reporter assays which are 6 hours to overnight to allow transcription and translation). Low variability. Cell Lines have been used to develop ready to use </a:t>
            </a:r>
            <a:r>
              <a:rPr lang="en-US" baseline="0" dirty="0" err="1" smtClean="0"/>
              <a:t>BioAssay</a:t>
            </a:r>
            <a:r>
              <a:rPr lang="en-US" baseline="0" dirty="0" smtClean="0"/>
              <a:t> formats for QA applications</a:t>
            </a:r>
          </a:p>
          <a:p>
            <a:endParaRPr lang="en-US" baseline="0" dirty="0" smtClean="0"/>
          </a:p>
          <a:p>
            <a:r>
              <a:rPr lang="en-US" baseline="0" dirty="0" smtClean="0"/>
              <a:t>Reporter assays – represent the cumulative effect of signaling through a pathway since it is downstream. Could monitor multiple inputs modulating a response (</a:t>
            </a:r>
            <a:r>
              <a:rPr lang="en-US" baseline="0" dirty="0" err="1" smtClean="0"/>
              <a:t>eg</a:t>
            </a:r>
            <a:r>
              <a:rPr lang="en-US" baseline="0" dirty="0" smtClean="0"/>
              <a:t>. TCR activation AND PD1 inhibition. More reflective of effects on the cellular response rather than a specific step in a pathway. While assay times are longer than for the signaling assays, assay times are still shortened compared to phenotypic readouts. Reporter gene readouts generally render large windows but may be limited in more complicated systems like PD1 where multiple inputs are incorporated into the assay.</a:t>
            </a:r>
            <a:endParaRPr lang="en-US" dirty="0"/>
          </a:p>
        </p:txBody>
      </p:sp>
      <p:sp>
        <p:nvSpPr>
          <p:cNvPr id="4" name="Slide Number Placeholder 3"/>
          <p:cNvSpPr>
            <a:spLocks noGrp="1"/>
          </p:cNvSpPr>
          <p:nvPr>
            <p:ph type="sldNum" sz="quarter" idx="10"/>
          </p:nvPr>
        </p:nvSpPr>
        <p:spPr/>
        <p:txBody>
          <a:bodyPr/>
          <a:lstStyle/>
          <a:p>
            <a:pPr>
              <a:defRPr/>
            </a:pPr>
            <a:fld id="{51823424-4036-4D5F-9AAA-3BC62959313C}" type="slidenum">
              <a:rPr lang="en-GB" altLang="en-US" smtClean="0"/>
              <a:pPr>
                <a:defRPr/>
              </a:pPr>
              <a:t>8</a:t>
            </a:fld>
            <a:endParaRPr lang="en-GB" altLang="en-US" dirty="0"/>
          </a:p>
        </p:txBody>
      </p:sp>
    </p:spTree>
    <p:extLst>
      <p:ext uri="{BB962C8B-B14F-4D97-AF65-F5344CB8AC3E}">
        <p14:creationId xmlns:p14="http://schemas.microsoft.com/office/powerpoint/2010/main" val="278854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schematic</a:t>
            </a:r>
            <a:r>
              <a:rPr lang="en-US" baseline="0" dirty="0" smtClean="0"/>
              <a:t> illustrate how the assay works:</a:t>
            </a:r>
          </a:p>
          <a:p>
            <a:endParaRPr lang="en-US" baseline="0" dirty="0" smtClean="0"/>
          </a:p>
          <a:p>
            <a:r>
              <a:rPr lang="en-US" baseline="0" dirty="0" smtClean="0"/>
              <a:t>It is a two cell co-culture system where a ligand cell line – U2OS co-expressing the T-cell activator and the PD1 ligand (PD-L1) to inhibit are cultured together with the </a:t>
            </a:r>
            <a:r>
              <a:rPr lang="en-US" baseline="0" dirty="0" err="1" smtClean="0"/>
              <a:t>Jurkat</a:t>
            </a:r>
            <a:r>
              <a:rPr lang="en-US" baseline="0" dirty="0" smtClean="0"/>
              <a:t> NFAT reporter cells expressing PD1 to make them responsive to PD-L1. When the two cell lines are cultured together, some T-cell activation is measured but as shown on the previous slide, it is reduced compared to co-culture of cells without PD1 and PDL1 co-expressed. Thus when an inhibitor of PD1 or PDL1 is added to the co-culture, PD1 activation and T-cell inhibition is blocked, and greater levels of T-cell activation are observed as there is a release of inhibition.</a:t>
            </a:r>
            <a:endParaRPr lang="en-US" dirty="0"/>
          </a:p>
        </p:txBody>
      </p:sp>
      <p:sp>
        <p:nvSpPr>
          <p:cNvPr id="4" name="Slide Number Placeholder 3"/>
          <p:cNvSpPr>
            <a:spLocks noGrp="1"/>
          </p:cNvSpPr>
          <p:nvPr>
            <p:ph type="sldNum" sz="quarter" idx="10"/>
          </p:nvPr>
        </p:nvSpPr>
        <p:spPr/>
        <p:txBody>
          <a:bodyPr/>
          <a:lstStyle/>
          <a:p>
            <a:pPr>
              <a:defRPr/>
            </a:pPr>
            <a:fld id="{51823424-4036-4D5F-9AAA-3BC62959313C}" type="slidenum">
              <a:rPr lang="en-GB" altLang="en-US" smtClean="0"/>
              <a:pPr>
                <a:defRPr/>
              </a:pPr>
              <a:t>9</a:t>
            </a:fld>
            <a:endParaRPr lang="en-GB" altLang="en-US"/>
          </a:p>
        </p:txBody>
      </p:sp>
    </p:spTree>
    <p:extLst>
      <p:ext uri="{BB962C8B-B14F-4D97-AF65-F5344CB8AC3E}">
        <p14:creationId xmlns:p14="http://schemas.microsoft.com/office/powerpoint/2010/main" val="380560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demonstrate how the Jurkat NFAT-reporter assay cells were further developed to generate an assay for the PD-1 checkpoint receptor.</a:t>
            </a:r>
          </a:p>
          <a:p>
            <a:r>
              <a:rPr lang="en-US" baseline="0" dirty="0" smtClean="0"/>
              <a:t>These pathway reporter assay cells were used in combination with cells overexpressing a TCR activator by co-culturing the Signaling Pathway reporter cells with the TCR activator cells instead of antibody as ligand.</a:t>
            </a:r>
          </a:p>
          <a:p>
            <a:endParaRPr lang="en-US" baseline="0" dirty="0" smtClean="0"/>
          </a:p>
          <a:p>
            <a:r>
              <a:rPr lang="en-US" baseline="0" dirty="0" smtClean="0"/>
              <a:t>The result is a large signal increase due to TCR and T-cell activation. When PD-1 is expressed in the reporter gene cells, even in the absence of adding the PD-1 ligand, PD-L1 to the TCR activator cells, there is a reduction in the amount of T-cell activation. When the PD-L1 ligand is added to the TCR-activator cells and co-cultures with the PD1-NFAT cells, the reduction in the T-cell activation is further reduced.</a:t>
            </a:r>
          </a:p>
          <a:p>
            <a:endParaRPr lang="en-US" baseline="0" dirty="0" smtClean="0"/>
          </a:p>
          <a:p>
            <a:r>
              <a:rPr lang="en-US" baseline="0" dirty="0" smtClean="0"/>
              <a:t>Thus, we have developed an assay to screen for therapeutic molecules that can release PD1 inhibition on T-cell activation.</a:t>
            </a:r>
            <a:endParaRPr lang="en-US" dirty="0"/>
          </a:p>
        </p:txBody>
      </p:sp>
      <p:sp>
        <p:nvSpPr>
          <p:cNvPr id="4" name="Slide Number Placeholder 3"/>
          <p:cNvSpPr>
            <a:spLocks noGrp="1"/>
          </p:cNvSpPr>
          <p:nvPr>
            <p:ph type="sldNum" sz="quarter" idx="10"/>
          </p:nvPr>
        </p:nvSpPr>
        <p:spPr/>
        <p:txBody>
          <a:bodyPr/>
          <a:lstStyle/>
          <a:p>
            <a:pPr>
              <a:defRPr/>
            </a:pPr>
            <a:fld id="{51823424-4036-4D5F-9AAA-3BC62959313C}" type="slidenum">
              <a:rPr lang="en-GB" altLang="en-US" smtClean="0"/>
              <a:pPr>
                <a:defRPr/>
              </a:pPr>
              <a:t>10</a:t>
            </a:fld>
            <a:endParaRPr lang="en-GB" altLang="en-US" dirty="0"/>
          </a:p>
        </p:txBody>
      </p:sp>
    </p:spTree>
    <p:extLst>
      <p:ext uri="{BB962C8B-B14F-4D97-AF65-F5344CB8AC3E}">
        <p14:creationId xmlns:p14="http://schemas.microsoft.com/office/powerpoint/2010/main" val="122534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smtClean="0">
                <a:latin typeface="Arial" panose="020B0604020202020204" pitchFamily="34" charset="0"/>
                <a:cs typeface="Arial" panose="020B0604020202020204" pitchFamily="34" charset="0"/>
              </a:rPr>
              <a:t>The</a:t>
            </a:r>
            <a:r>
              <a:rPr lang="en-US" b="0" baseline="0" dirty="0" smtClean="0">
                <a:latin typeface="Arial" panose="020B0604020202020204" pitchFamily="34" charset="0"/>
                <a:cs typeface="Arial" panose="020B0604020202020204" pitchFamily="34" charset="0"/>
              </a:rPr>
              <a:t> data from the two assays is shown on this slide. Both assays exhibit similar potencies in the 100 </a:t>
            </a:r>
            <a:r>
              <a:rPr lang="en-US" b="0" baseline="0" dirty="0" err="1" smtClean="0">
                <a:latin typeface="Arial" panose="020B0604020202020204" pitchFamily="34" charset="0"/>
                <a:cs typeface="Arial" panose="020B0604020202020204" pitchFamily="34" charset="0"/>
              </a:rPr>
              <a:t>nM</a:t>
            </a:r>
            <a:r>
              <a:rPr lang="en-US" b="0" baseline="0" dirty="0" smtClean="0">
                <a:latin typeface="Arial" panose="020B0604020202020204" pitchFamily="34" charset="0"/>
                <a:cs typeface="Arial" panose="020B0604020202020204" pitchFamily="34" charset="0"/>
              </a:rPr>
              <a:t> range. Larger window with the signaling assay as it works independently of TCR activation?</a:t>
            </a:r>
            <a:endParaRPr lang="en-US" b="0"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anose="020B0604020202020204" pitchFamily="34" charset="0"/>
                <a:cs typeface="Arial" panose="020B0604020202020204" pitchFamily="34" charset="0"/>
              </a:rPr>
              <a:t>Comparison of antagonist testing results from the two different PathHunter PD-1 Assays. </a:t>
            </a:r>
            <a:r>
              <a:rPr lang="en-US" dirty="0" smtClean="0">
                <a:solidFill>
                  <a:srgbClr val="EE7D11"/>
                </a:solidFill>
                <a:latin typeface="Arial" panose="020B0604020202020204" pitchFamily="34" charset="0"/>
                <a:cs typeface="Arial" panose="020B0604020202020204" pitchFamily="34" charset="0"/>
              </a:rPr>
              <a:t>A. </a:t>
            </a:r>
            <a:r>
              <a:rPr lang="en-US" dirty="0" smtClean="0">
                <a:latin typeface="Arial" panose="020B0604020202020204" pitchFamily="34" charset="0"/>
                <a:cs typeface="Arial" panose="020B0604020202020204" pitchFamily="34" charset="0"/>
              </a:rPr>
              <a:t>The PathHunter PD-1 Pathway Reporter Assay was tested in a dose-response format with an Anti-PD-1 Antibody. The Reporter assay cells co-cultured with the PathHunter U2OS PD-L1/TCR activator cell line results in increased reporter expression due to blocking PD-1 inhibition of TCR activation, resulting in increased</a:t>
            </a:r>
            <a:r>
              <a:rPr lang="en-US" dirty="0" smtClean="0">
                <a:solidFill>
                  <a:srgbClr val="FF000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NFAT-regulated gene expression.</a:t>
            </a:r>
            <a:r>
              <a:rPr lang="en-US" dirty="0" smtClean="0"/>
              <a:t> </a:t>
            </a:r>
            <a:r>
              <a:rPr lang="en-US" dirty="0" smtClean="0">
                <a:latin typeface="Arial" panose="020B0604020202020204" pitchFamily="34" charset="0"/>
                <a:cs typeface="Arial" panose="020B0604020202020204" pitchFamily="34" charset="0"/>
              </a:rPr>
              <a:t>The reporter assay reads out downstream effects of PD-1 receptor activation pathway by measuring NFAT activation of transcriptional regulatory elements driving reporter protein expression. Conversely, </a:t>
            </a:r>
            <a:r>
              <a:rPr lang="en-US" dirty="0" smtClean="0">
                <a:solidFill>
                  <a:srgbClr val="EE7D11"/>
                </a:solidFill>
                <a:latin typeface="Arial" panose="020B0604020202020204" pitchFamily="34" charset="0"/>
                <a:cs typeface="Arial" panose="020B0604020202020204" pitchFamily="34" charset="0"/>
              </a:rPr>
              <a:t>B. </a:t>
            </a:r>
            <a:r>
              <a:rPr lang="en-US" dirty="0" smtClean="0">
                <a:latin typeface="Arial" panose="020B0604020202020204" pitchFamily="34" charset="0"/>
                <a:cs typeface="Arial" panose="020B0604020202020204" pitchFamily="34" charset="0"/>
              </a:rPr>
              <a:t>represents results from PathHunter Jurkat PD-1 SHP2 Signaling Assay antagonist testing. An Anti-PD-1 Antibody was used to block PD-1 activation mediated by co-culture with the PathHunter U2OS Ligand Cell Line and measures effects of proximal PD-1 signaling independent of TCR activation. Both assays are robust and measure inhibition with sensitive responses, from either a distal</a:t>
            </a:r>
            <a:r>
              <a:rPr lang="en-US" dirty="0" smtClean="0">
                <a:solidFill>
                  <a:srgbClr val="FF0000"/>
                </a:solidFill>
                <a:latin typeface="Arial" panose="020B0604020202020204" pitchFamily="34" charset="0"/>
                <a:cs typeface="Arial" panose="020B0604020202020204" pitchFamily="34" charset="0"/>
              </a:rPr>
              <a:t> </a:t>
            </a:r>
            <a:r>
              <a:rPr lang="en-US" dirty="0" smtClean="0">
                <a:solidFill>
                  <a:srgbClr val="EE7D11"/>
                </a:solidFill>
                <a:latin typeface="Arial" panose="020B0604020202020204" pitchFamily="34" charset="0"/>
                <a:cs typeface="Arial" panose="020B0604020202020204" pitchFamily="34" charset="0"/>
              </a:rPr>
              <a:t>(Figure 7A) </a:t>
            </a:r>
            <a:r>
              <a:rPr lang="en-US" dirty="0" smtClean="0">
                <a:latin typeface="Arial" panose="020B0604020202020204" pitchFamily="34" charset="0"/>
                <a:cs typeface="Arial" panose="020B0604020202020204" pitchFamily="34" charset="0"/>
              </a:rPr>
              <a:t>or proximal </a:t>
            </a:r>
            <a:r>
              <a:rPr lang="en-US" dirty="0" smtClean="0">
                <a:solidFill>
                  <a:srgbClr val="EE7D11"/>
                </a:solidFill>
                <a:latin typeface="Arial" panose="020B0604020202020204" pitchFamily="34" charset="0"/>
                <a:cs typeface="Arial" panose="020B0604020202020204" pitchFamily="34" charset="0"/>
              </a:rPr>
              <a:t>(Figure 7B) </a:t>
            </a:r>
            <a:r>
              <a:rPr lang="en-US" dirty="0" smtClean="0">
                <a:latin typeface="Arial" panose="020B0604020202020204" pitchFamily="34" charset="0"/>
                <a:cs typeface="Arial" panose="020B0604020202020204" pitchFamily="34" charset="0"/>
              </a:rPr>
              <a:t>event as shown in </a:t>
            </a:r>
            <a:r>
              <a:rPr lang="en-US" dirty="0" smtClean="0">
                <a:solidFill>
                  <a:srgbClr val="EE7D11"/>
                </a:solidFill>
                <a:latin typeface="Arial" panose="020B0604020202020204" pitchFamily="34" charset="0"/>
                <a:cs typeface="Arial" panose="020B0604020202020204" pitchFamily="34" charset="0"/>
              </a:rPr>
              <a:t>Figure 4</a:t>
            </a:r>
            <a:r>
              <a:rPr lang="en-US" dirty="0" smtClean="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pPr>
              <a:defRPr/>
            </a:pPr>
            <a:fld id="{51823424-4036-4D5F-9AAA-3BC62959313C}" type="slidenum">
              <a:rPr lang="en-GB" altLang="en-US" smtClean="0"/>
              <a:pPr>
                <a:defRPr/>
              </a:pPr>
              <a:t>11</a:t>
            </a:fld>
            <a:endParaRPr lang="en-GB" altLang="en-US" dirty="0"/>
          </a:p>
        </p:txBody>
      </p:sp>
    </p:spTree>
    <p:extLst>
      <p:ext uri="{BB962C8B-B14F-4D97-AF65-F5344CB8AC3E}">
        <p14:creationId xmlns:p14="http://schemas.microsoft.com/office/powerpoint/2010/main" val="1249512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30AAE01-E4A9-4274-B5F3-C987104C9EDB}" type="slidenum">
              <a:rPr lang="en-US" smtClean="0"/>
              <a:t>17</a:t>
            </a:fld>
            <a:endParaRPr lang="en-US"/>
          </a:p>
        </p:txBody>
      </p:sp>
    </p:spTree>
    <p:extLst>
      <p:ext uri="{BB962C8B-B14F-4D97-AF65-F5344CB8AC3E}">
        <p14:creationId xmlns:p14="http://schemas.microsoft.com/office/powerpoint/2010/main" val="647403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AE01-E4A9-4274-B5F3-C987104C9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00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AAE01-E4A9-4274-B5F3-C987104C9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108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21">
            <a:extLst>
              <a:ext uri="{FF2B5EF4-FFF2-40B4-BE49-F238E27FC236}">
                <a16:creationId xmlns:a16="http://schemas.microsoft.com/office/drawing/2014/main" id="{DC16A195-DA82-47C8-AB02-3ABED2C31E9C}"/>
              </a:ext>
            </a:extLst>
          </p:cNvPr>
          <p:cNvSpPr>
            <a:spLocks noChangeArrowheads="1"/>
          </p:cNvSpPr>
          <p:nvPr/>
        </p:nvSpPr>
        <p:spPr bwMode="auto">
          <a:xfrm>
            <a:off x="393700" y="6553200"/>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accent1"/>
                </a:solidFill>
                <a:latin typeface="Arial" pitchFamily="34" charset="0"/>
              </a:defRPr>
            </a:lvl1pPr>
            <a:lvl2pPr marL="742950" indent="-285750" eaLnBrk="0" hangingPunct="0">
              <a:defRPr sz="1600">
                <a:solidFill>
                  <a:schemeClr val="accent1"/>
                </a:solidFill>
                <a:latin typeface="Arial" pitchFamily="34" charset="0"/>
              </a:defRPr>
            </a:lvl2pPr>
            <a:lvl3pPr marL="1143000" indent="-228600" eaLnBrk="0" hangingPunct="0">
              <a:defRPr sz="1600">
                <a:solidFill>
                  <a:schemeClr val="accent1"/>
                </a:solidFill>
                <a:latin typeface="Arial" pitchFamily="34" charset="0"/>
              </a:defRPr>
            </a:lvl3pPr>
            <a:lvl4pPr marL="1600200" indent="-228600" eaLnBrk="0" hangingPunct="0">
              <a:defRPr sz="1600">
                <a:solidFill>
                  <a:schemeClr val="accent1"/>
                </a:solidFill>
                <a:latin typeface="Arial" pitchFamily="34" charset="0"/>
              </a:defRPr>
            </a:lvl4pPr>
            <a:lvl5pPr marL="2057400" indent="-228600" eaLnBrk="0" hangingPunct="0">
              <a:defRPr sz="1600">
                <a:solidFill>
                  <a:schemeClr val="accent1"/>
                </a:solidFill>
                <a:latin typeface="Arial" pitchFamily="34" charset="0"/>
              </a:defRPr>
            </a:lvl5pPr>
            <a:lvl6pPr marL="2514600" indent="-228600" algn="r" eaLnBrk="0" fontAlgn="base" hangingPunct="0">
              <a:spcBef>
                <a:spcPct val="0"/>
              </a:spcBef>
              <a:spcAft>
                <a:spcPct val="0"/>
              </a:spcAft>
              <a:defRPr sz="1600">
                <a:solidFill>
                  <a:schemeClr val="accent1"/>
                </a:solidFill>
                <a:latin typeface="Arial" pitchFamily="34" charset="0"/>
              </a:defRPr>
            </a:lvl6pPr>
            <a:lvl7pPr marL="2971800" indent="-228600" algn="r" eaLnBrk="0" fontAlgn="base" hangingPunct="0">
              <a:spcBef>
                <a:spcPct val="0"/>
              </a:spcBef>
              <a:spcAft>
                <a:spcPct val="0"/>
              </a:spcAft>
              <a:defRPr sz="1600">
                <a:solidFill>
                  <a:schemeClr val="accent1"/>
                </a:solidFill>
                <a:latin typeface="Arial" pitchFamily="34" charset="0"/>
              </a:defRPr>
            </a:lvl7pPr>
            <a:lvl8pPr marL="3429000" indent="-228600" algn="r" eaLnBrk="0" fontAlgn="base" hangingPunct="0">
              <a:spcBef>
                <a:spcPct val="0"/>
              </a:spcBef>
              <a:spcAft>
                <a:spcPct val="0"/>
              </a:spcAft>
              <a:defRPr sz="1600">
                <a:solidFill>
                  <a:schemeClr val="accent1"/>
                </a:solidFill>
                <a:latin typeface="Arial" pitchFamily="34" charset="0"/>
              </a:defRPr>
            </a:lvl8pPr>
            <a:lvl9pPr marL="3886200" indent="-228600" algn="r" eaLnBrk="0" fontAlgn="base" hangingPunct="0">
              <a:spcBef>
                <a:spcPct val="0"/>
              </a:spcBef>
              <a:spcAft>
                <a:spcPct val="0"/>
              </a:spcAft>
              <a:defRPr sz="1600">
                <a:solidFill>
                  <a:schemeClr val="accent1"/>
                </a:solidFill>
                <a:latin typeface="Arial" pitchFamily="34" charset="0"/>
              </a:defRPr>
            </a:lvl9pPr>
          </a:lstStyle>
          <a:p>
            <a:pPr eaLnBrk="1" hangingPunct="1">
              <a:defRPr/>
            </a:pPr>
            <a:endParaRPr lang="en-US" altLang="en-US" sz="1000" dirty="0">
              <a:solidFill>
                <a:srgbClr val="29527B"/>
              </a:solidFill>
              <a:cs typeface="+mn-cs"/>
            </a:endParaRPr>
          </a:p>
        </p:txBody>
      </p:sp>
      <p:sp>
        <p:nvSpPr>
          <p:cNvPr id="6146" name="Rectangle 2"/>
          <p:cNvSpPr>
            <a:spLocks noGrp="1" noChangeArrowheads="1"/>
          </p:cNvSpPr>
          <p:nvPr>
            <p:ph type="ctrTitle"/>
          </p:nvPr>
        </p:nvSpPr>
        <p:spPr>
          <a:xfrm>
            <a:off x="3568029" y="1749425"/>
            <a:ext cx="8215407" cy="1981200"/>
          </a:xfrm>
        </p:spPr>
        <p:txBody>
          <a:bodyPr/>
          <a:lstStyle>
            <a:lvl1pPr algn="l">
              <a:defRPr sz="3600" b="1">
                <a:solidFill>
                  <a:schemeClr val="bg1"/>
                </a:solidFill>
              </a:defRPr>
            </a:lvl1pPr>
          </a:lstStyle>
          <a:p>
            <a:pPr lvl="0"/>
            <a:r>
              <a:rPr lang="en-US" noProof="0" dirty="0"/>
              <a:t>Click to edit Master title style</a:t>
            </a:r>
            <a:endParaRPr lang="en-GB" noProof="0" dirty="0"/>
          </a:p>
        </p:txBody>
      </p:sp>
      <p:sp>
        <p:nvSpPr>
          <p:cNvPr id="6147" name="Rectangle 3"/>
          <p:cNvSpPr>
            <a:spLocks noGrp="1" noChangeArrowheads="1"/>
          </p:cNvSpPr>
          <p:nvPr>
            <p:ph type="subTitle" idx="1"/>
          </p:nvPr>
        </p:nvSpPr>
        <p:spPr>
          <a:xfrm>
            <a:off x="3568029" y="3870989"/>
            <a:ext cx="8215408" cy="555914"/>
          </a:xfrm>
        </p:spPr>
        <p:txBody>
          <a:bodyPr tIns="0" bIns="0"/>
          <a:lstStyle>
            <a:lvl1pPr algn="l">
              <a:lnSpc>
                <a:spcPct val="150000"/>
              </a:lnSpc>
              <a:defRPr sz="2800">
                <a:solidFill>
                  <a:schemeClr val="bg1"/>
                </a:solidFill>
              </a:defRPr>
            </a:lvl1pPr>
          </a:lstStyle>
          <a:p>
            <a:pPr lvl="0"/>
            <a:r>
              <a:rPr lang="en-US" noProof="0" dirty="0"/>
              <a:t>Click to edit Master subtitle style</a:t>
            </a:r>
            <a:endParaRPr lang="en-GB" noProof="0" dirty="0"/>
          </a:p>
        </p:txBody>
      </p:sp>
      <p:sp>
        <p:nvSpPr>
          <p:cNvPr id="3" name="Text Placeholder 2">
            <a:extLst>
              <a:ext uri="{FF2B5EF4-FFF2-40B4-BE49-F238E27FC236}">
                <a16:creationId xmlns:a16="http://schemas.microsoft.com/office/drawing/2014/main" id="{69FE588C-FEE4-4064-8E0B-0FBBCD4C10E3}"/>
              </a:ext>
            </a:extLst>
          </p:cNvPr>
          <p:cNvSpPr>
            <a:spLocks noGrp="1"/>
          </p:cNvSpPr>
          <p:nvPr>
            <p:ph type="body" sz="quarter" idx="10"/>
          </p:nvPr>
        </p:nvSpPr>
        <p:spPr>
          <a:xfrm>
            <a:off x="3568029" y="4463130"/>
            <a:ext cx="8215408" cy="555914"/>
          </a:xfrm>
        </p:spPr>
        <p:txBody>
          <a:bodyPr/>
          <a:lstStyle>
            <a:lvl1pPr algn="l">
              <a:defRPr>
                <a:solidFill>
                  <a:schemeClr val="bg1"/>
                </a:solidFill>
              </a:defRPr>
            </a:lvl1pPr>
          </a:lstStyle>
          <a:p>
            <a:pPr lvl="0"/>
            <a:r>
              <a:rPr lang="en-US" dirty="0"/>
              <a:t>Edit Master text styles</a:t>
            </a:r>
          </a:p>
        </p:txBody>
      </p:sp>
      <p:sp>
        <p:nvSpPr>
          <p:cNvPr id="10" name="Text Placeholder 9">
            <a:extLst>
              <a:ext uri="{FF2B5EF4-FFF2-40B4-BE49-F238E27FC236}">
                <a16:creationId xmlns:a16="http://schemas.microsoft.com/office/drawing/2014/main" id="{F4C2AEB7-0A81-4170-83E4-5F73425D72E4}"/>
              </a:ext>
            </a:extLst>
          </p:cNvPr>
          <p:cNvSpPr>
            <a:spLocks noGrp="1"/>
          </p:cNvSpPr>
          <p:nvPr>
            <p:ph type="body" sz="quarter" idx="11"/>
          </p:nvPr>
        </p:nvSpPr>
        <p:spPr>
          <a:xfrm>
            <a:off x="3568029" y="4954333"/>
            <a:ext cx="8215408" cy="1318836"/>
          </a:xfrm>
        </p:spPr>
        <p:txBody>
          <a:bodyPr/>
          <a:lstStyle>
            <a:lvl1pPr algn="l">
              <a:defRPr sz="1400">
                <a:solidFill>
                  <a:schemeClr val="bg1"/>
                </a:solidFill>
              </a:defRPr>
            </a:lvl1pPr>
          </a:lstStyle>
          <a:p>
            <a:pPr lvl="0"/>
            <a:r>
              <a:rPr lang="en-US" dirty="0"/>
              <a:t>Edit Master text styles</a:t>
            </a:r>
          </a:p>
        </p:txBody>
      </p:sp>
      <p:sp>
        <p:nvSpPr>
          <p:cNvPr id="22" name="Rectangle 21">
            <a:extLst>
              <a:ext uri="{FF2B5EF4-FFF2-40B4-BE49-F238E27FC236}">
                <a16:creationId xmlns:a16="http://schemas.microsoft.com/office/drawing/2014/main" id="{DD826E9F-CD1E-4A98-A90E-5C60F91C0340}"/>
              </a:ext>
            </a:extLst>
          </p:cNvPr>
          <p:cNvSpPr/>
          <p:nvPr userDrawn="1"/>
        </p:nvSpPr>
        <p:spPr bwMode="auto">
          <a:xfrm>
            <a:off x="-1398522" y="5552570"/>
            <a:ext cx="1213659" cy="205105"/>
          </a:xfrm>
          <a:prstGeom prst="rect">
            <a:avLst/>
          </a:prstGeom>
          <a:solidFill>
            <a:srgbClr val="00388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bg1"/>
                </a:solidFill>
                <a:effectLst/>
                <a:latin typeface="Arial" charset="0"/>
              </a:rPr>
              <a:t>0,56,131</a:t>
            </a:r>
          </a:p>
        </p:txBody>
      </p:sp>
      <p:sp>
        <p:nvSpPr>
          <p:cNvPr id="23" name="Rectangle 22">
            <a:extLst>
              <a:ext uri="{FF2B5EF4-FFF2-40B4-BE49-F238E27FC236}">
                <a16:creationId xmlns:a16="http://schemas.microsoft.com/office/drawing/2014/main" id="{7B968E61-6896-4AED-A155-066D4D89494D}"/>
              </a:ext>
            </a:extLst>
          </p:cNvPr>
          <p:cNvSpPr/>
          <p:nvPr userDrawn="1"/>
        </p:nvSpPr>
        <p:spPr bwMode="auto">
          <a:xfrm>
            <a:off x="-1398520" y="5789552"/>
            <a:ext cx="1213659" cy="205105"/>
          </a:xfrm>
          <a:prstGeom prst="rect">
            <a:avLst/>
          </a:prstGeom>
          <a:solidFill>
            <a:srgbClr val="EE7D1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chemeClr val="bg1"/>
                </a:solidFill>
                <a:effectLst/>
                <a:latin typeface="Arial" charset="0"/>
              </a:rPr>
              <a:t>238,125,17</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sp>
        <p:nvSpPr>
          <p:cNvPr id="24" name="Rectangle 23">
            <a:extLst>
              <a:ext uri="{FF2B5EF4-FFF2-40B4-BE49-F238E27FC236}">
                <a16:creationId xmlns:a16="http://schemas.microsoft.com/office/drawing/2014/main" id="{D18CC98E-45A4-4F5C-98CD-198541229C80}"/>
              </a:ext>
            </a:extLst>
          </p:cNvPr>
          <p:cNvSpPr/>
          <p:nvPr userDrawn="1"/>
        </p:nvSpPr>
        <p:spPr bwMode="auto">
          <a:xfrm>
            <a:off x="-1398520" y="6026534"/>
            <a:ext cx="1213659" cy="205105"/>
          </a:xfrm>
          <a:prstGeom prst="rect">
            <a:avLst/>
          </a:prstGeom>
          <a:solidFill>
            <a:srgbClr val="41827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chemeClr val="bg1"/>
                </a:solidFill>
                <a:effectLst/>
                <a:latin typeface="Arial" charset="0"/>
              </a:rPr>
              <a:t>101,120,125</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sp>
        <p:nvSpPr>
          <p:cNvPr id="25" name="Rectangle 24">
            <a:extLst>
              <a:ext uri="{FF2B5EF4-FFF2-40B4-BE49-F238E27FC236}">
                <a16:creationId xmlns:a16="http://schemas.microsoft.com/office/drawing/2014/main" id="{702D1900-6666-41BC-B3E5-11CE61A514A6}"/>
              </a:ext>
            </a:extLst>
          </p:cNvPr>
          <p:cNvSpPr/>
          <p:nvPr userDrawn="1"/>
        </p:nvSpPr>
        <p:spPr bwMode="auto">
          <a:xfrm>
            <a:off x="-1398522" y="6263516"/>
            <a:ext cx="1213659" cy="205105"/>
          </a:xfrm>
          <a:prstGeom prst="rect">
            <a:avLst/>
          </a:prstGeom>
          <a:solidFill>
            <a:srgbClr val="AB3F97"/>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chemeClr val="bg1"/>
                </a:solidFill>
                <a:effectLst/>
                <a:latin typeface="Arial" charset="0"/>
              </a:rPr>
              <a:t>171,63,151</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sp>
        <p:nvSpPr>
          <p:cNvPr id="26" name="Rectangle 25">
            <a:extLst>
              <a:ext uri="{FF2B5EF4-FFF2-40B4-BE49-F238E27FC236}">
                <a16:creationId xmlns:a16="http://schemas.microsoft.com/office/drawing/2014/main" id="{8D02C3EB-3514-4938-B394-409D1A932E1F}"/>
              </a:ext>
            </a:extLst>
          </p:cNvPr>
          <p:cNvSpPr/>
          <p:nvPr userDrawn="1"/>
        </p:nvSpPr>
        <p:spPr bwMode="auto">
          <a:xfrm>
            <a:off x="-1398522" y="6500498"/>
            <a:ext cx="1213659" cy="205105"/>
          </a:xfrm>
          <a:prstGeom prst="rect">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rgbClr val="000000"/>
                </a:solidFill>
                <a:effectLst/>
                <a:latin typeface="Arial" charset="0"/>
              </a:rPr>
              <a:t>255,221,0</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414507" y="176105"/>
            <a:ext cx="2432304" cy="710643"/>
          </a:xfrm>
          <a:prstGeom prst="rect">
            <a:avLst/>
          </a:prstGeom>
        </p:spPr>
      </p:pic>
    </p:spTree>
    <p:extLst>
      <p:ext uri="{BB962C8B-B14F-4D97-AF65-F5344CB8AC3E}">
        <p14:creationId xmlns:p14="http://schemas.microsoft.com/office/powerpoint/2010/main" val="3126650811"/>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5pPr>
              <a:defRPr sz="1400" b="0">
                <a:solidFill>
                  <a:srgbClr val="003883"/>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a:extLst>
              <a:ext uri="{FF2B5EF4-FFF2-40B4-BE49-F238E27FC236}">
                <a16:creationId xmlns:a16="http://schemas.microsoft.com/office/drawing/2014/main" id="{FFCBD821-DF9A-4ADE-942E-22C0F8F97EF7}"/>
              </a:ext>
            </a:extLst>
          </p:cNvPr>
          <p:cNvSpPr>
            <a:spLocks noGrp="1" noChangeArrowheads="1"/>
          </p:cNvSpPr>
          <p:nvPr>
            <p:ph type="sldNum" sz="quarter" idx="10"/>
          </p:nvPr>
        </p:nvSpPr>
        <p:spPr>
          <a:ln/>
        </p:spPr>
        <p:txBody>
          <a:bodyPr/>
          <a:lstStyle>
            <a:lvl1pPr>
              <a:defRPr/>
            </a:lvl1pPr>
          </a:lstStyle>
          <a:p>
            <a:pPr>
              <a:defRPr/>
            </a:pPr>
            <a:fld id="{AD5C0D86-BAE2-450D-9146-80266EB58DB3}" type="slidenum">
              <a:rPr lang="en-GB" altLang="en-US" smtClean="0"/>
              <a:pPr>
                <a:defRPr/>
              </a:pPr>
              <a:t>‹#›</a:t>
            </a:fld>
            <a:endParaRPr lang="en-GB" altLang="en-US"/>
          </a:p>
        </p:txBody>
      </p:sp>
    </p:spTree>
    <p:extLst>
      <p:ext uri="{BB962C8B-B14F-4D97-AF65-F5344CB8AC3E}">
        <p14:creationId xmlns:p14="http://schemas.microsoft.com/office/powerpoint/2010/main" val="424308687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51387" y="1056640"/>
            <a:ext cx="2855383" cy="52314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78887" y="1056640"/>
            <a:ext cx="8369300" cy="5231450"/>
          </a:xfrm>
        </p:spPr>
        <p:txBody>
          <a:bodyPr vert="eaVert"/>
          <a:lstStyle>
            <a:lvl5pPr>
              <a:defRPr sz="1400" b="0">
                <a:solidFill>
                  <a:srgbClr val="00388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6">
            <a:extLst>
              <a:ext uri="{FF2B5EF4-FFF2-40B4-BE49-F238E27FC236}">
                <a16:creationId xmlns:a16="http://schemas.microsoft.com/office/drawing/2014/main" id="{7385406B-8DCA-4D3C-9448-DBB913507E74}"/>
              </a:ext>
            </a:extLst>
          </p:cNvPr>
          <p:cNvSpPr>
            <a:spLocks noGrp="1" noChangeArrowheads="1"/>
          </p:cNvSpPr>
          <p:nvPr>
            <p:ph type="sldNum" sz="quarter" idx="10"/>
          </p:nvPr>
        </p:nvSpPr>
        <p:spPr>
          <a:ln/>
        </p:spPr>
        <p:txBody>
          <a:bodyPr/>
          <a:lstStyle>
            <a:lvl1pPr>
              <a:defRPr/>
            </a:lvl1pPr>
          </a:lstStyle>
          <a:p>
            <a:pPr>
              <a:defRPr/>
            </a:pPr>
            <a:fld id="{3D950D11-55B2-4CE5-9E98-2C0A99A1E108}" type="slidenum">
              <a:rPr lang="en-GB" altLang="en-US" smtClean="0"/>
              <a:pPr>
                <a:defRPr/>
              </a:pPr>
              <a:t>‹#›</a:t>
            </a:fld>
            <a:endParaRPr lang="en-GB" altLang="en-US"/>
          </a:p>
        </p:txBody>
      </p:sp>
    </p:spTree>
    <p:extLst>
      <p:ext uri="{BB962C8B-B14F-4D97-AF65-F5344CB8AC3E}">
        <p14:creationId xmlns:p14="http://schemas.microsoft.com/office/powerpoint/2010/main" val="167676608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DRX">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506143"/>
          </a:xfrm>
        </p:spPr>
        <p:txBody>
          <a:bodyPr>
            <a:noAutofit/>
          </a:bodyPr>
          <a:lstStyle>
            <a:lvl1pPr>
              <a:defRPr>
                <a:solidFill>
                  <a:srgbClr val="00AAE7"/>
                </a:solidFill>
              </a:defRPr>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838200" y="1070548"/>
            <a:ext cx="10515600" cy="4953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200" i="1"/>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200" i="1" dirty="0">
                <a:solidFill>
                  <a:srgbClr val="404040"/>
                </a:solidFill>
                <a:latin typeface="Arial" panose="020B0604020202020204" pitchFamily="34" charset="0"/>
                <a:cs typeface="Arial" panose="020B0604020202020204" pitchFamily="34" charset="0"/>
              </a:rPr>
              <a:t>Tagline</a:t>
            </a:r>
            <a:r>
              <a:rPr lang="en-US" sz="2200" i="1" baseline="0" dirty="0">
                <a:solidFill>
                  <a:srgbClr val="404040"/>
                </a:solidFill>
                <a:latin typeface="Arial" panose="020B0604020202020204" pitchFamily="34" charset="0"/>
                <a:cs typeface="Arial" panose="020B0604020202020204" pitchFamily="34" charset="0"/>
              </a:rPr>
              <a:t> text here</a:t>
            </a:r>
            <a:endParaRPr lang="en-US" sz="2200" i="1" dirty="0">
              <a:solidFill>
                <a:srgbClr val="4040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14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578105"/>
            <a:ext cx="10363200" cy="1362075"/>
          </a:xfrm>
        </p:spPr>
        <p:txBody>
          <a:bodyPr anchor="t"/>
          <a:lstStyle>
            <a:lvl1pPr algn="l">
              <a:defRPr sz="4000" b="0" cap="none" baseline="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1077913"/>
            <a:ext cx="10363200" cy="1500187"/>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Edit Master text styles</a:t>
            </a:r>
          </a:p>
        </p:txBody>
      </p:sp>
      <p:sp>
        <p:nvSpPr>
          <p:cNvPr id="4" name="Rectangle 6">
            <a:extLst>
              <a:ext uri="{FF2B5EF4-FFF2-40B4-BE49-F238E27FC236}">
                <a16:creationId xmlns:a16="http://schemas.microsoft.com/office/drawing/2014/main" id="{605F5FFE-FDE2-4656-B9DF-D240255545AD}"/>
              </a:ext>
            </a:extLst>
          </p:cNvPr>
          <p:cNvSpPr>
            <a:spLocks noGrp="1" noChangeArrowheads="1"/>
          </p:cNvSpPr>
          <p:nvPr>
            <p:ph type="sldNum" sz="quarter" idx="10"/>
          </p:nvPr>
        </p:nvSpPr>
        <p:spPr>
          <a:ln/>
        </p:spPr>
        <p:txBody>
          <a:bodyPr/>
          <a:lstStyle>
            <a:lvl1pPr>
              <a:defRPr>
                <a:solidFill>
                  <a:srgbClr val="003883"/>
                </a:solidFill>
              </a:defRPr>
            </a:lvl1pPr>
          </a:lstStyle>
          <a:p>
            <a:pPr>
              <a:defRPr/>
            </a:pPr>
            <a:fld id="{C944D276-7FFE-4DB1-A573-BC863BE0989A}" type="slidenum">
              <a:rPr lang="en-GB" altLang="en-US" smtClean="0"/>
              <a:pPr>
                <a:defRPr/>
              </a:pPr>
              <a:t>‹#›</a:t>
            </a:fld>
            <a:endParaRPr lang="en-GB" alt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80" b="401"/>
          <a:stretch/>
        </p:blipFill>
        <p:spPr>
          <a:xfrm>
            <a:off x="9525" y="952500"/>
            <a:ext cx="12182475" cy="5499100"/>
          </a:xfrm>
          <a:prstGeom prst="rect">
            <a:avLst/>
          </a:prstGeom>
        </p:spPr>
      </p:pic>
    </p:spTree>
    <p:extLst>
      <p:ext uri="{BB962C8B-B14F-4D97-AF65-F5344CB8AC3E}">
        <p14:creationId xmlns:p14="http://schemas.microsoft.com/office/powerpoint/2010/main" val="1747678954"/>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400" b="0">
                <a:solidFill>
                  <a:srgbClr val="003883"/>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a:extLst>
              <a:ext uri="{FF2B5EF4-FFF2-40B4-BE49-F238E27FC236}">
                <a16:creationId xmlns:a16="http://schemas.microsoft.com/office/drawing/2014/main" id="{A6B84E15-7622-401F-9CA5-610844D6A0A0}"/>
              </a:ext>
            </a:extLst>
          </p:cNvPr>
          <p:cNvSpPr>
            <a:spLocks noGrp="1" noChangeArrowheads="1"/>
          </p:cNvSpPr>
          <p:nvPr>
            <p:ph type="sldNum" sz="quarter" idx="10"/>
          </p:nvPr>
        </p:nvSpPr>
        <p:spPr>
          <a:ln/>
        </p:spPr>
        <p:txBody>
          <a:bodyPr/>
          <a:lstStyle>
            <a:lvl1pPr>
              <a:defRPr/>
            </a:lvl1pPr>
          </a:lstStyle>
          <a:p>
            <a:pPr>
              <a:defRPr/>
            </a:pPr>
            <a:fld id="{3DD47FC5-958B-46E0-82C9-3453C5B0C375}" type="slidenum">
              <a:rPr lang="en-GB" altLang="en-US" smtClean="0"/>
              <a:pPr>
                <a:defRPr/>
              </a:pPr>
              <a:t>‹#›</a:t>
            </a:fld>
            <a:endParaRPr lang="en-GB" altLang="en-US" dirty="0"/>
          </a:p>
        </p:txBody>
      </p:sp>
    </p:spTree>
    <p:extLst>
      <p:ext uri="{BB962C8B-B14F-4D97-AF65-F5344CB8AC3E}">
        <p14:creationId xmlns:p14="http://schemas.microsoft.com/office/powerpoint/2010/main" val="4175321308"/>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Rectangle 6">
            <a:extLst>
              <a:ext uri="{FF2B5EF4-FFF2-40B4-BE49-F238E27FC236}">
                <a16:creationId xmlns:a16="http://schemas.microsoft.com/office/drawing/2014/main" id="{B0194F35-07DA-4CF0-A54B-1CA366511C0D}"/>
              </a:ext>
            </a:extLst>
          </p:cNvPr>
          <p:cNvSpPr>
            <a:spLocks noGrp="1" noChangeArrowheads="1"/>
          </p:cNvSpPr>
          <p:nvPr>
            <p:ph type="sldNum" sz="quarter" idx="10"/>
          </p:nvPr>
        </p:nvSpPr>
        <p:spPr>
          <a:ln/>
        </p:spPr>
        <p:txBody>
          <a:bodyPr/>
          <a:lstStyle>
            <a:lvl1pPr>
              <a:defRPr/>
            </a:lvl1pPr>
          </a:lstStyle>
          <a:p>
            <a:pPr>
              <a:defRPr/>
            </a:pPr>
            <a:fld id="{B5A2DACB-D57D-4F82-85E5-B14000CB3121}" type="slidenum">
              <a:rPr lang="en-GB" altLang="en-US" smtClean="0"/>
              <a:pPr>
                <a:defRPr/>
              </a:pPr>
              <a:t>‹#›</a:t>
            </a:fld>
            <a:endParaRPr lang="en-GB" altLang="en-US"/>
          </a:p>
        </p:txBody>
      </p:sp>
      <p:sp>
        <p:nvSpPr>
          <p:cNvPr id="6" name="Text Placeholder 3">
            <a:extLst>
              <a:ext uri="{FF2B5EF4-FFF2-40B4-BE49-F238E27FC236}">
                <a16:creationId xmlns:a16="http://schemas.microsoft.com/office/drawing/2014/main" id="{91DEE76B-5E6F-41BB-A1AA-C82F2868C214}"/>
              </a:ext>
            </a:extLst>
          </p:cNvPr>
          <p:cNvSpPr>
            <a:spLocks noGrp="1"/>
          </p:cNvSpPr>
          <p:nvPr>
            <p:ph type="body" sz="quarter" idx="11"/>
          </p:nvPr>
        </p:nvSpPr>
        <p:spPr>
          <a:xfrm>
            <a:off x="378885" y="1051788"/>
            <a:ext cx="11508323" cy="320040"/>
          </a:xfrm>
        </p:spPr>
        <p:txBody>
          <a:bodyPr lIns="45720" tIns="0" rIns="45720" bIns="0" rtlCol="0">
            <a:noAutofit/>
          </a:bodyPr>
          <a:lstStyle>
            <a:lvl1pPr>
              <a:defRPr lang="en-US" sz="1500" i="1" smtClean="0"/>
            </a:lvl1pPr>
            <a:lvl2pPr>
              <a:defRPr lang="en-US" smtClean="0"/>
            </a:lvl2pPr>
            <a:lvl3pPr>
              <a:defRPr lang="en-US" smtClean="0"/>
            </a:lvl3pPr>
            <a:lvl4pPr>
              <a:defRPr lang="en-US" smtClean="0"/>
            </a:lvl4pPr>
            <a:lvl5pPr>
              <a:defRPr lang="en-US"/>
            </a:lvl5pPr>
          </a:lstStyle>
          <a:p>
            <a:pPr lvl="0"/>
            <a:r>
              <a:rPr lang="en-US" dirty="0"/>
              <a:t>Edit Master text styles</a:t>
            </a:r>
          </a:p>
        </p:txBody>
      </p:sp>
    </p:spTree>
    <p:extLst>
      <p:ext uri="{BB962C8B-B14F-4D97-AF65-F5344CB8AC3E}">
        <p14:creationId xmlns:p14="http://schemas.microsoft.com/office/powerpoint/2010/main" val="3663074645"/>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FD996B2-1E9F-4E08-8E49-8150C9EE917A}"/>
              </a:ext>
            </a:extLst>
          </p:cNvPr>
          <p:cNvSpPr>
            <a:spLocks noGrp="1" noChangeArrowheads="1"/>
          </p:cNvSpPr>
          <p:nvPr>
            <p:ph type="sldNum" sz="quarter" idx="10"/>
          </p:nvPr>
        </p:nvSpPr>
        <p:spPr>
          <a:ln/>
        </p:spPr>
        <p:txBody>
          <a:bodyPr/>
          <a:lstStyle>
            <a:lvl1pPr>
              <a:defRPr/>
            </a:lvl1pPr>
          </a:lstStyle>
          <a:p>
            <a:pPr>
              <a:defRPr/>
            </a:pPr>
            <a:fld id="{EA33A66A-82B8-4278-8DAD-A19D7D2929B5}" type="slidenum">
              <a:rPr lang="en-GB" altLang="en-US" smtClean="0"/>
              <a:pPr>
                <a:defRPr/>
              </a:pPr>
              <a:t>‹#›</a:t>
            </a:fld>
            <a:endParaRPr lang="en-GB" altLang="en-US"/>
          </a:p>
        </p:txBody>
      </p:sp>
    </p:spTree>
    <p:extLst>
      <p:ext uri="{BB962C8B-B14F-4D97-AF65-F5344CB8AC3E}">
        <p14:creationId xmlns:p14="http://schemas.microsoft.com/office/powerpoint/2010/main" val="1635983725"/>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78885" y="1317630"/>
            <a:ext cx="5611283" cy="4970463"/>
          </a:xfrm>
        </p:spPr>
        <p:txBody>
          <a:bodyPr/>
          <a:lstStyle>
            <a:lvl1pPr>
              <a:defRPr sz="2800"/>
            </a:lvl1pPr>
            <a:lvl2pPr>
              <a:defRPr sz="2400"/>
            </a:lvl2pPr>
            <a:lvl3pPr>
              <a:defRPr sz="2000"/>
            </a:lvl3pPr>
            <a:lvl4pPr>
              <a:defRPr sz="1800"/>
            </a:lvl4pPr>
            <a:lvl5pPr>
              <a:defRPr sz="1400" b="0">
                <a:solidFill>
                  <a:srgbClr val="003883"/>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3367" y="1317630"/>
            <a:ext cx="5613400" cy="4970463"/>
          </a:xfrm>
        </p:spPr>
        <p:txBody>
          <a:bodyPr/>
          <a:lstStyle>
            <a:lvl1pPr>
              <a:defRPr sz="2800"/>
            </a:lvl1pPr>
            <a:lvl2pPr>
              <a:defRPr sz="2400"/>
            </a:lvl2pPr>
            <a:lvl3pPr>
              <a:defRPr sz="2000"/>
            </a:lvl3pPr>
            <a:lvl4pPr>
              <a:defRPr sz="1800"/>
            </a:lvl4pPr>
            <a:lvl5pPr>
              <a:defRPr sz="1400" b="0">
                <a:solidFill>
                  <a:srgbClr val="003883"/>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a:extLst>
              <a:ext uri="{FF2B5EF4-FFF2-40B4-BE49-F238E27FC236}">
                <a16:creationId xmlns:a16="http://schemas.microsoft.com/office/drawing/2014/main" id="{3A5EA5AB-E575-418E-A750-4835D7F8B3FC}"/>
              </a:ext>
            </a:extLst>
          </p:cNvPr>
          <p:cNvSpPr>
            <a:spLocks noGrp="1" noChangeArrowheads="1"/>
          </p:cNvSpPr>
          <p:nvPr>
            <p:ph type="sldNum" sz="quarter" idx="10"/>
          </p:nvPr>
        </p:nvSpPr>
        <p:spPr>
          <a:ln/>
        </p:spPr>
        <p:txBody>
          <a:bodyPr/>
          <a:lstStyle>
            <a:lvl1pPr>
              <a:defRPr/>
            </a:lvl1pPr>
          </a:lstStyle>
          <a:p>
            <a:pPr>
              <a:defRPr/>
            </a:pPr>
            <a:fld id="{5C383981-0661-436F-876B-E490470E5E6E}" type="slidenum">
              <a:rPr lang="en-GB" altLang="en-US" smtClean="0"/>
              <a:pPr>
                <a:defRPr/>
              </a:pPr>
              <a:t>‹#›</a:t>
            </a:fld>
            <a:endParaRPr lang="en-GB" altLang="en-US"/>
          </a:p>
        </p:txBody>
      </p:sp>
    </p:spTree>
    <p:extLst>
      <p:ext uri="{BB962C8B-B14F-4D97-AF65-F5344CB8AC3E}">
        <p14:creationId xmlns:p14="http://schemas.microsoft.com/office/powerpoint/2010/main" val="32207531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2875"/>
            <a:ext cx="7911253" cy="762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400" b="0">
                <a:solidFill>
                  <a:srgbClr val="003883"/>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400" b="0">
                <a:solidFill>
                  <a:srgbClr val="003883"/>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8B5F9592-63E2-443C-B15B-0913967A15B5}"/>
              </a:ext>
            </a:extLst>
          </p:cNvPr>
          <p:cNvSpPr>
            <a:spLocks noGrp="1" noChangeArrowheads="1"/>
          </p:cNvSpPr>
          <p:nvPr>
            <p:ph type="sldNum" sz="quarter" idx="10"/>
          </p:nvPr>
        </p:nvSpPr>
        <p:spPr>
          <a:ln/>
        </p:spPr>
        <p:txBody>
          <a:bodyPr/>
          <a:lstStyle>
            <a:lvl1pPr>
              <a:defRPr/>
            </a:lvl1pPr>
          </a:lstStyle>
          <a:p>
            <a:pPr>
              <a:defRPr/>
            </a:pPr>
            <a:fld id="{093A75AF-5435-413A-A8F2-2BBE004C64A8}" type="slidenum">
              <a:rPr lang="en-GB" altLang="en-US" smtClean="0"/>
              <a:pPr>
                <a:defRPr/>
              </a:pPr>
              <a:t>‹#›</a:t>
            </a:fld>
            <a:endParaRPr lang="en-GB" altLang="en-US"/>
          </a:p>
        </p:txBody>
      </p:sp>
    </p:spTree>
    <p:extLst>
      <p:ext uri="{BB962C8B-B14F-4D97-AF65-F5344CB8AC3E}">
        <p14:creationId xmlns:p14="http://schemas.microsoft.com/office/powerpoint/2010/main" val="41317508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197610"/>
            <a:ext cx="4011084" cy="1162050"/>
          </a:xfrm>
        </p:spPr>
        <p:txBody>
          <a:bodyPr anchor="b"/>
          <a:lstStyle>
            <a:lvl1pPr algn="l">
              <a:defRPr sz="2400" b="0"/>
            </a:lvl1pPr>
          </a:lstStyle>
          <a:p>
            <a:r>
              <a:rPr lang="en-US" dirty="0"/>
              <a:t>Click to edit Master title style</a:t>
            </a:r>
            <a:endParaRPr lang="en-GB" dirty="0"/>
          </a:p>
        </p:txBody>
      </p:sp>
      <p:sp>
        <p:nvSpPr>
          <p:cNvPr id="3" name="Content Placeholder 2"/>
          <p:cNvSpPr>
            <a:spLocks noGrp="1"/>
          </p:cNvSpPr>
          <p:nvPr>
            <p:ph idx="1"/>
          </p:nvPr>
        </p:nvSpPr>
        <p:spPr>
          <a:xfrm>
            <a:off x="4766733" y="1197613"/>
            <a:ext cx="6815667" cy="5182868"/>
          </a:xfrm>
        </p:spPr>
        <p:txBody>
          <a:bodyPr/>
          <a:lstStyle>
            <a:lvl1pPr>
              <a:defRPr sz="3200"/>
            </a:lvl1pPr>
            <a:lvl2pPr>
              <a:defRPr sz="2800"/>
            </a:lvl2pPr>
            <a:lvl3pPr>
              <a:defRPr sz="2400"/>
            </a:lvl3pPr>
            <a:lvl4pPr>
              <a:defRPr sz="2000"/>
            </a:lvl4pPr>
            <a:lvl5pPr>
              <a:defRPr sz="1400" b="0">
                <a:solidFill>
                  <a:srgbClr val="003883"/>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3" y="2359665"/>
            <a:ext cx="4011084" cy="40208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Rectangle 6">
            <a:extLst>
              <a:ext uri="{FF2B5EF4-FFF2-40B4-BE49-F238E27FC236}">
                <a16:creationId xmlns:a16="http://schemas.microsoft.com/office/drawing/2014/main" id="{C42F9C35-31DD-4162-8614-4D62ABF2882B}"/>
              </a:ext>
            </a:extLst>
          </p:cNvPr>
          <p:cNvSpPr>
            <a:spLocks noGrp="1" noChangeArrowheads="1"/>
          </p:cNvSpPr>
          <p:nvPr>
            <p:ph type="sldNum" sz="quarter" idx="10"/>
          </p:nvPr>
        </p:nvSpPr>
        <p:spPr>
          <a:ln/>
        </p:spPr>
        <p:txBody>
          <a:bodyPr/>
          <a:lstStyle>
            <a:lvl1pPr>
              <a:defRPr/>
            </a:lvl1pPr>
          </a:lstStyle>
          <a:p>
            <a:pPr>
              <a:defRPr/>
            </a:pPr>
            <a:fld id="{3F5D81AA-A341-4106-89C0-D988F7F8E693}" type="slidenum">
              <a:rPr lang="en-GB" altLang="en-US" smtClean="0"/>
              <a:pPr>
                <a:defRPr/>
              </a:pPr>
              <a:t>‹#›</a:t>
            </a:fld>
            <a:endParaRPr lang="en-GB" altLang="en-US"/>
          </a:p>
        </p:txBody>
      </p:sp>
    </p:spTree>
    <p:extLst>
      <p:ext uri="{BB962C8B-B14F-4D97-AF65-F5344CB8AC3E}">
        <p14:creationId xmlns:p14="http://schemas.microsoft.com/office/powerpoint/2010/main" val="30853033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0"/>
            </a:lvl1pPr>
          </a:lstStyle>
          <a:p>
            <a:r>
              <a:rPr lang="en-US" dirty="0"/>
              <a:t>Click to edit Master title style</a:t>
            </a:r>
            <a:endParaRPr lang="en-GB" dirty="0"/>
          </a:p>
        </p:txBody>
      </p:sp>
      <p:sp>
        <p:nvSpPr>
          <p:cNvPr id="3" name="Picture Placeholder 2"/>
          <p:cNvSpPr>
            <a:spLocks noGrp="1"/>
          </p:cNvSpPr>
          <p:nvPr>
            <p:ph type="pic" idx="1"/>
          </p:nvPr>
        </p:nvSpPr>
        <p:spPr>
          <a:xfrm>
            <a:off x="2389717" y="1168402"/>
            <a:ext cx="7315200" cy="3559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Rectangle 6">
            <a:extLst>
              <a:ext uri="{FF2B5EF4-FFF2-40B4-BE49-F238E27FC236}">
                <a16:creationId xmlns:a16="http://schemas.microsoft.com/office/drawing/2014/main" id="{3B996802-9E86-4F2C-B323-0A67C426098B}"/>
              </a:ext>
            </a:extLst>
          </p:cNvPr>
          <p:cNvSpPr>
            <a:spLocks noGrp="1" noChangeArrowheads="1"/>
          </p:cNvSpPr>
          <p:nvPr>
            <p:ph type="sldNum" sz="quarter" idx="10"/>
          </p:nvPr>
        </p:nvSpPr>
        <p:spPr>
          <a:ln/>
        </p:spPr>
        <p:txBody>
          <a:bodyPr/>
          <a:lstStyle>
            <a:lvl1pPr>
              <a:defRPr/>
            </a:lvl1pPr>
          </a:lstStyle>
          <a:p>
            <a:pPr>
              <a:defRPr/>
            </a:pPr>
            <a:fld id="{A071B722-612B-4758-B319-7BFF58A558D4}" type="slidenum">
              <a:rPr lang="en-GB" altLang="en-US" smtClean="0"/>
              <a:pPr>
                <a:defRPr/>
              </a:pPr>
              <a:t>‹#›</a:t>
            </a:fld>
            <a:endParaRPr lang="en-GB" altLang="en-US"/>
          </a:p>
        </p:txBody>
      </p:sp>
    </p:spTree>
    <p:extLst>
      <p:ext uri="{BB962C8B-B14F-4D97-AF65-F5344CB8AC3E}">
        <p14:creationId xmlns:p14="http://schemas.microsoft.com/office/powerpoint/2010/main" val="38785997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91DD1F-6CF9-4B3E-84AA-DC63370AA0EF}"/>
              </a:ext>
            </a:extLst>
          </p:cNvPr>
          <p:cNvSpPr>
            <a:spLocks noGrp="1" noChangeArrowheads="1"/>
          </p:cNvSpPr>
          <p:nvPr>
            <p:ph type="title"/>
          </p:nvPr>
        </p:nvSpPr>
        <p:spPr bwMode="auto">
          <a:xfrm>
            <a:off x="378884" y="142875"/>
            <a:ext cx="797320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a:t>
            </a:r>
          </a:p>
        </p:txBody>
      </p:sp>
      <p:sp>
        <p:nvSpPr>
          <p:cNvPr id="1027" name="Rectangle 3">
            <a:extLst>
              <a:ext uri="{FF2B5EF4-FFF2-40B4-BE49-F238E27FC236}">
                <a16:creationId xmlns:a16="http://schemas.microsoft.com/office/drawing/2014/main" id="{01ECA621-5174-4C10-B8AA-F01AA8C6EACF}"/>
              </a:ext>
            </a:extLst>
          </p:cNvPr>
          <p:cNvSpPr>
            <a:spLocks noGrp="1" noChangeArrowheads="1"/>
          </p:cNvSpPr>
          <p:nvPr>
            <p:ph type="body" idx="1"/>
          </p:nvPr>
        </p:nvSpPr>
        <p:spPr bwMode="auto">
          <a:xfrm>
            <a:off x="378885" y="1317630"/>
            <a:ext cx="11427883"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p:txBody>
      </p:sp>
      <p:sp>
        <p:nvSpPr>
          <p:cNvPr id="1030" name="Rectangle 6">
            <a:extLst>
              <a:ext uri="{FF2B5EF4-FFF2-40B4-BE49-F238E27FC236}">
                <a16:creationId xmlns:a16="http://schemas.microsoft.com/office/drawing/2014/main" id="{41D36164-2727-4E05-B668-BEDF4F683A19}"/>
              </a:ext>
            </a:extLst>
          </p:cNvPr>
          <p:cNvSpPr>
            <a:spLocks noGrp="1" noChangeArrowheads="1"/>
          </p:cNvSpPr>
          <p:nvPr>
            <p:ph type="sldNum" sz="quarter" idx="4"/>
          </p:nvPr>
        </p:nvSpPr>
        <p:spPr bwMode="auto">
          <a:xfrm>
            <a:off x="11362269" y="6510470"/>
            <a:ext cx="44026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solidFill>
                  <a:srgbClr val="003883"/>
                </a:solidFill>
              </a:defRPr>
            </a:lvl1pPr>
          </a:lstStyle>
          <a:p>
            <a:pPr>
              <a:defRPr/>
            </a:pPr>
            <a:fld id="{28F3CB70-EB5A-4023-95ED-95DEE9C5D28C}" type="slidenum">
              <a:rPr lang="en-GB" altLang="en-US" smtClean="0"/>
              <a:pPr>
                <a:defRPr/>
              </a:pPr>
              <a:t>‹#›</a:t>
            </a:fld>
            <a:endParaRPr lang="en-GB" altLang="en-US" dirty="0"/>
          </a:p>
        </p:txBody>
      </p:sp>
      <p:sp>
        <p:nvSpPr>
          <p:cNvPr id="1029" name="Line 9">
            <a:extLst>
              <a:ext uri="{FF2B5EF4-FFF2-40B4-BE49-F238E27FC236}">
                <a16:creationId xmlns:a16="http://schemas.microsoft.com/office/drawing/2014/main" id="{4FAF5D1E-2AB7-444E-8EB5-C56617FEFC0B}"/>
              </a:ext>
            </a:extLst>
          </p:cNvPr>
          <p:cNvSpPr>
            <a:spLocks noChangeShapeType="1"/>
          </p:cNvSpPr>
          <p:nvPr/>
        </p:nvSpPr>
        <p:spPr bwMode="auto">
          <a:xfrm>
            <a:off x="0" y="971550"/>
            <a:ext cx="12192000" cy="0"/>
          </a:xfrm>
          <a:prstGeom prst="line">
            <a:avLst/>
          </a:prstGeom>
          <a:noFill/>
          <a:ln w="34925">
            <a:solidFill>
              <a:srgbClr val="EE7D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2" name="Line 11">
            <a:extLst>
              <a:ext uri="{FF2B5EF4-FFF2-40B4-BE49-F238E27FC236}">
                <a16:creationId xmlns:a16="http://schemas.microsoft.com/office/drawing/2014/main" id="{22687A59-A61E-42BE-BF38-97A9433A3625}"/>
              </a:ext>
            </a:extLst>
          </p:cNvPr>
          <p:cNvSpPr>
            <a:spLocks noChangeShapeType="1"/>
          </p:cNvSpPr>
          <p:nvPr/>
        </p:nvSpPr>
        <p:spPr bwMode="auto">
          <a:xfrm>
            <a:off x="0" y="6458712"/>
            <a:ext cx="12192000" cy="0"/>
          </a:xfrm>
          <a:prstGeom prst="line">
            <a:avLst/>
          </a:prstGeom>
          <a:noFill/>
          <a:ln w="31750">
            <a:solidFill>
              <a:srgbClr val="EE7D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 name="TextBox 8">
            <a:extLst>
              <a:ext uri="{FF2B5EF4-FFF2-40B4-BE49-F238E27FC236}">
                <a16:creationId xmlns:a16="http://schemas.microsoft.com/office/drawing/2014/main" id="{D57CC561-BD5E-4BBB-B07E-F4F6AA2958D1}"/>
              </a:ext>
            </a:extLst>
          </p:cNvPr>
          <p:cNvSpPr txBox="1"/>
          <p:nvPr userDrawn="1"/>
        </p:nvSpPr>
        <p:spPr>
          <a:xfrm>
            <a:off x="256966" y="6522720"/>
            <a:ext cx="5053329" cy="261610"/>
          </a:xfrm>
          <a:prstGeom prst="rect">
            <a:avLst/>
          </a:prstGeom>
          <a:noFill/>
        </p:spPr>
        <p:txBody>
          <a:bodyPr wrap="square" rtlCol="0">
            <a:spAutoFit/>
          </a:bodyPr>
          <a:lstStyle/>
          <a:p>
            <a:r>
              <a:rPr lang="en-US" sz="1100" kern="1200" dirty="0" smtClean="0">
                <a:solidFill>
                  <a:srgbClr val="7F8CB7"/>
                </a:solidFill>
                <a:effectLst/>
                <a:latin typeface="Arial" panose="020B0604020202020204" pitchFamily="34" charset="0"/>
                <a:ea typeface="+mn-ea"/>
                <a:cs typeface="Arial" panose="020B0604020202020204" pitchFamily="34" charset="0"/>
              </a:rPr>
              <a:t>Beacon | </a:t>
            </a:r>
            <a:r>
              <a:rPr lang="en-US" sz="1100" kern="1200" dirty="0" err="1" smtClean="0">
                <a:solidFill>
                  <a:srgbClr val="7F8CB7"/>
                </a:solidFill>
                <a:effectLst/>
                <a:latin typeface="Arial" panose="020B0604020202020204" pitchFamily="34" charset="0"/>
                <a:ea typeface="+mn-ea"/>
                <a:cs typeface="Arial" panose="020B0604020202020204" pitchFamily="34" charset="0"/>
              </a:rPr>
              <a:t>Cerep</a:t>
            </a:r>
            <a:r>
              <a:rPr lang="en-US" sz="1100" kern="1200" dirty="0" smtClean="0">
                <a:solidFill>
                  <a:srgbClr val="7F8CB7"/>
                </a:solidFill>
                <a:effectLst/>
                <a:latin typeface="Arial" panose="020B0604020202020204" pitchFamily="34" charset="0"/>
                <a:ea typeface="+mn-ea"/>
                <a:cs typeface="Arial" panose="020B0604020202020204" pitchFamily="34" charset="0"/>
              </a:rPr>
              <a:t> </a:t>
            </a:r>
            <a:r>
              <a:rPr lang="en-US" sz="1100" kern="1200" dirty="0">
                <a:solidFill>
                  <a:srgbClr val="7F8CB7"/>
                </a:solidFill>
                <a:effectLst/>
                <a:latin typeface="Arial" panose="020B0604020202020204" pitchFamily="34" charset="0"/>
                <a:ea typeface="+mn-ea"/>
                <a:cs typeface="Arial" panose="020B0604020202020204" pitchFamily="34" charset="0"/>
              </a:rPr>
              <a:t>| DiscoverX | </a:t>
            </a:r>
            <a:r>
              <a:rPr lang="en-US" sz="1100" kern="1200" dirty="0" err="1">
                <a:solidFill>
                  <a:srgbClr val="7F8CB7"/>
                </a:solidFill>
                <a:effectLst/>
                <a:latin typeface="Arial" panose="020B0604020202020204" pitchFamily="34" charset="0"/>
                <a:ea typeface="+mn-ea"/>
                <a:cs typeface="Arial" panose="020B0604020202020204" pitchFamily="34" charset="0"/>
              </a:rPr>
              <a:t>Panlabs</a:t>
            </a:r>
            <a:r>
              <a:rPr lang="en-US" sz="1100" kern="1200" dirty="0">
                <a:solidFill>
                  <a:srgbClr val="7F8CB7"/>
                </a:solidFill>
                <a:effectLst/>
                <a:latin typeface="Arial" panose="020B0604020202020204" pitchFamily="34" charset="0"/>
                <a:ea typeface="+mn-ea"/>
                <a:cs typeface="Arial" panose="020B0604020202020204" pitchFamily="34" charset="0"/>
              </a:rPr>
              <a:t> </a:t>
            </a:r>
            <a:r>
              <a:rPr lang="en-US" sz="1100" kern="1200" dirty="0" smtClean="0">
                <a:solidFill>
                  <a:srgbClr val="7F8CB7"/>
                </a:solidFill>
                <a:effectLst/>
                <a:latin typeface="Arial" panose="020B0604020202020204" pitchFamily="34" charset="0"/>
                <a:ea typeface="+mn-ea"/>
                <a:cs typeface="Arial" panose="020B0604020202020204" pitchFamily="34" charset="0"/>
              </a:rPr>
              <a:t>| EID | </a:t>
            </a:r>
            <a:r>
              <a:rPr lang="en-US" sz="1100" kern="1200" dirty="0" err="1">
                <a:solidFill>
                  <a:srgbClr val="7F8CB7"/>
                </a:solidFill>
                <a:effectLst/>
                <a:latin typeface="Arial" panose="020B0604020202020204" pitchFamily="34" charset="0"/>
                <a:ea typeface="+mn-ea"/>
                <a:cs typeface="Arial" panose="020B0604020202020204" pitchFamily="34" charset="0"/>
              </a:rPr>
              <a:t>Villapharma</a:t>
            </a:r>
            <a:endParaRPr lang="en-US" sz="1100" kern="1200" dirty="0">
              <a:solidFill>
                <a:srgbClr val="7F8CB7"/>
              </a:solidFill>
              <a:effectLst/>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335205A4-BD83-4793-B8E8-81396D819118}"/>
              </a:ext>
            </a:extLst>
          </p:cNvPr>
          <p:cNvSpPr/>
          <p:nvPr userDrawn="1"/>
        </p:nvSpPr>
        <p:spPr bwMode="auto">
          <a:xfrm>
            <a:off x="-1398522" y="5552570"/>
            <a:ext cx="1213659" cy="205105"/>
          </a:xfrm>
          <a:prstGeom prst="rect">
            <a:avLst/>
          </a:prstGeom>
          <a:solidFill>
            <a:srgbClr val="00388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bg1"/>
                </a:solidFill>
                <a:effectLst/>
                <a:latin typeface="Arial" charset="0"/>
              </a:rPr>
              <a:t>0,56,131</a:t>
            </a:r>
          </a:p>
        </p:txBody>
      </p:sp>
      <p:sp>
        <p:nvSpPr>
          <p:cNvPr id="16" name="Rectangle 15">
            <a:extLst>
              <a:ext uri="{FF2B5EF4-FFF2-40B4-BE49-F238E27FC236}">
                <a16:creationId xmlns:a16="http://schemas.microsoft.com/office/drawing/2014/main" id="{4B7328BB-5F6A-4A64-A245-7E279C11A1D6}"/>
              </a:ext>
            </a:extLst>
          </p:cNvPr>
          <p:cNvSpPr/>
          <p:nvPr userDrawn="1"/>
        </p:nvSpPr>
        <p:spPr bwMode="auto">
          <a:xfrm>
            <a:off x="-1398520" y="5789552"/>
            <a:ext cx="1213659" cy="205105"/>
          </a:xfrm>
          <a:prstGeom prst="rect">
            <a:avLst/>
          </a:prstGeom>
          <a:solidFill>
            <a:srgbClr val="EE7D1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chemeClr val="bg1"/>
                </a:solidFill>
                <a:effectLst/>
                <a:latin typeface="Arial" charset="0"/>
              </a:rPr>
              <a:t>238,125,17</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sp>
        <p:nvSpPr>
          <p:cNvPr id="17" name="Rectangle 16">
            <a:extLst>
              <a:ext uri="{FF2B5EF4-FFF2-40B4-BE49-F238E27FC236}">
                <a16:creationId xmlns:a16="http://schemas.microsoft.com/office/drawing/2014/main" id="{758B3523-D4EF-4FE2-90CE-E6E193907899}"/>
              </a:ext>
            </a:extLst>
          </p:cNvPr>
          <p:cNvSpPr/>
          <p:nvPr userDrawn="1"/>
        </p:nvSpPr>
        <p:spPr bwMode="auto">
          <a:xfrm>
            <a:off x="-1398520" y="6026534"/>
            <a:ext cx="1213659" cy="205105"/>
          </a:xfrm>
          <a:prstGeom prst="rect">
            <a:avLst/>
          </a:prstGeom>
          <a:solidFill>
            <a:srgbClr val="41827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chemeClr val="bg1"/>
                </a:solidFill>
                <a:effectLst/>
                <a:latin typeface="Arial" charset="0"/>
              </a:rPr>
              <a:t>101,120,125</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sp>
        <p:nvSpPr>
          <p:cNvPr id="19" name="Rectangle 18">
            <a:extLst>
              <a:ext uri="{FF2B5EF4-FFF2-40B4-BE49-F238E27FC236}">
                <a16:creationId xmlns:a16="http://schemas.microsoft.com/office/drawing/2014/main" id="{329AD9F5-C13D-476E-ABE7-76691A25ACB5}"/>
              </a:ext>
            </a:extLst>
          </p:cNvPr>
          <p:cNvSpPr/>
          <p:nvPr userDrawn="1"/>
        </p:nvSpPr>
        <p:spPr bwMode="auto">
          <a:xfrm>
            <a:off x="-1398522" y="6263516"/>
            <a:ext cx="1213659" cy="205105"/>
          </a:xfrm>
          <a:prstGeom prst="rect">
            <a:avLst/>
          </a:prstGeom>
          <a:solidFill>
            <a:srgbClr val="AB3F97"/>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chemeClr val="bg1"/>
                </a:solidFill>
                <a:effectLst/>
                <a:latin typeface="Arial" charset="0"/>
              </a:rPr>
              <a:t>171,63,151</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sp>
        <p:nvSpPr>
          <p:cNvPr id="20" name="Rectangle 19">
            <a:extLst>
              <a:ext uri="{FF2B5EF4-FFF2-40B4-BE49-F238E27FC236}">
                <a16:creationId xmlns:a16="http://schemas.microsoft.com/office/drawing/2014/main" id="{C2B5D3B4-8D44-44B7-964E-7013A46FC606}"/>
              </a:ext>
            </a:extLst>
          </p:cNvPr>
          <p:cNvSpPr/>
          <p:nvPr userDrawn="1"/>
        </p:nvSpPr>
        <p:spPr bwMode="auto">
          <a:xfrm>
            <a:off x="-1398522" y="6500498"/>
            <a:ext cx="1213659" cy="205105"/>
          </a:xfrm>
          <a:prstGeom prst="rect">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cap="none" normalizeH="0" baseline="0" dirty="0">
                <a:ln>
                  <a:noFill/>
                </a:ln>
                <a:solidFill>
                  <a:srgbClr val="000000"/>
                </a:solidFill>
                <a:effectLst/>
                <a:latin typeface="Arial" charset="0"/>
              </a:rPr>
              <a:t>255,221,0</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accent1"/>
              </a:solidFill>
              <a:effectLst/>
              <a:latin typeface="Arial" charset="0"/>
            </a:endParaRPr>
          </a:p>
        </p:txBody>
      </p:sp>
      <p:pic>
        <p:nvPicPr>
          <p:cNvPr id="6" name="Picture 5"/>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9447950" y="248034"/>
            <a:ext cx="2340864" cy="662234"/>
          </a:xfrm>
          <a:prstGeom prst="rect">
            <a:avLst/>
          </a:prstGeom>
        </p:spPr>
      </p:pic>
    </p:spTree>
    <p:extLst>
      <p:ext uri="{BB962C8B-B14F-4D97-AF65-F5344CB8AC3E}">
        <p14:creationId xmlns:p14="http://schemas.microsoft.com/office/powerpoint/2010/main" val="3978375220"/>
      </p:ext>
    </p:extLst>
  </p:cSld>
  <p:clrMap bg1="lt1" tx1="dk1" bg2="lt2" tx2="dk2" accent1="accent1" accent2="accent2" accent3="accent3" accent4="accent4" accent5="accent5" accent6="accent6" hlink="hlink" folHlink="folHlink"/>
  <p:sldLayoutIdLst>
    <p:sldLayoutId id="2147484342"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3" r:id="rId12"/>
  </p:sldLayoutIdLst>
  <p:transition/>
  <p:timing>
    <p:tnLst>
      <p:par>
        <p:cTn id="1" dur="indefinite" restart="never" nodeType="tmRoot"/>
      </p:par>
    </p:tnLst>
  </p:timing>
  <p:hf hdr="0" dt="0"/>
  <p:txStyles>
    <p:titleStyle>
      <a:lvl1pPr algn="l" rtl="0" eaLnBrk="1" fontAlgn="base" hangingPunct="1">
        <a:spcBef>
          <a:spcPct val="0"/>
        </a:spcBef>
        <a:spcAft>
          <a:spcPct val="0"/>
        </a:spcAft>
        <a:defRPr sz="2500" b="0">
          <a:solidFill>
            <a:srgbClr val="EE7D1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000" b="1">
          <a:solidFill>
            <a:srgbClr val="CC6600"/>
          </a:solidFill>
          <a:latin typeface="Arial" charset="0"/>
        </a:defRPr>
      </a:lvl2pPr>
      <a:lvl3pPr algn="l" rtl="0" eaLnBrk="1" fontAlgn="base" hangingPunct="1">
        <a:spcBef>
          <a:spcPct val="0"/>
        </a:spcBef>
        <a:spcAft>
          <a:spcPct val="0"/>
        </a:spcAft>
        <a:defRPr sz="2000" b="1">
          <a:solidFill>
            <a:srgbClr val="CC6600"/>
          </a:solidFill>
          <a:latin typeface="Arial" charset="0"/>
        </a:defRPr>
      </a:lvl3pPr>
      <a:lvl4pPr algn="l" rtl="0" eaLnBrk="1" fontAlgn="base" hangingPunct="1">
        <a:spcBef>
          <a:spcPct val="0"/>
        </a:spcBef>
        <a:spcAft>
          <a:spcPct val="0"/>
        </a:spcAft>
        <a:defRPr sz="2000" b="1">
          <a:solidFill>
            <a:srgbClr val="CC6600"/>
          </a:solidFill>
          <a:latin typeface="Arial" charset="0"/>
        </a:defRPr>
      </a:lvl4pPr>
      <a:lvl5pPr algn="l" rtl="0" eaLnBrk="1" fontAlgn="base" hangingPunct="1">
        <a:spcBef>
          <a:spcPct val="0"/>
        </a:spcBef>
        <a:spcAft>
          <a:spcPct val="0"/>
        </a:spcAft>
        <a:defRPr sz="2000" b="1">
          <a:solidFill>
            <a:srgbClr val="CC6600"/>
          </a:solidFill>
          <a:latin typeface="Arial" charset="0"/>
        </a:defRPr>
      </a:lvl5pPr>
      <a:lvl6pPr marL="457200" algn="l" rtl="0" eaLnBrk="1" fontAlgn="base" hangingPunct="1">
        <a:spcBef>
          <a:spcPct val="0"/>
        </a:spcBef>
        <a:spcAft>
          <a:spcPct val="0"/>
        </a:spcAft>
        <a:defRPr sz="2000" b="1">
          <a:solidFill>
            <a:srgbClr val="CC6600"/>
          </a:solidFill>
          <a:latin typeface="Arial" charset="0"/>
        </a:defRPr>
      </a:lvl6pPr>
      <a:lvl7pPr marL="914400" algn="l" rtl="0" eaLnBrk="1" fontAlgn="base" hangingPunct="1">
        <a:spcBef>
          <a:spcPct val="0"/>
        </a:spcBef>
        <a:spcAft>
          <a:spcPct val="0"/>
        </a:spcAft>
        <a:defRPr sz="2000" b="1">
          <a:solidFill>
            <a:srgbClr val="CC6600"/>
          </a:solidFill>
          <a:latin typeface="Arial" charset="0"/>
        </a:defRPr>
      </a:lvl7pPr>
      <a:lvl8pPr marL="1371600" algn="l" rtl="0" eaLnBrk="1" fontAlgn="base" hangingPunct="1">
        <a:spcBef>
          <a:spcPct val="0"/>
        </a:spcBef>
        <a:spcAft>
          <a:spcPct val="0"/>
        </a:spcAft>
        <a:defRPr sz="2000" b="1">
          <a:solidFill>
            <a:srgbClr val="CC6600"/>
          </a:solidFill>
          <a:latin typeface="Arial" charset="0"/>
        </a:defRPr>
      </a:lvl8pPr>
      <a:lvl9pPr marL="1828800" algn="l" rtl="0" eaLnBrk="1" fontAlgn="base" hangingPunct="1">
        <a:spcBef>
          <a:spcPct val="0"/>
        </a:spcBef>
        <a:spcAft>
          <a:spcPct val="0"/>
        </a:spcAft>
        <a:defRPr sz="2000" b="1">
          <a:solidFill>
            <a:srgbClr val="CC6600"/>
          </a:solidFill>
          <a:latin typeface="Arial" charset="0"/>
        </a:defRPr>
      </a:lvl9pPr>
    </p:titleStyle>
    <p:body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sz="2000" b="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Arial" panose="020B0604020202020204" pitchFamily="34" charset="0"/>
        <a:buChar char="•"/>
        <a:defRPr sz="2000" b="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b="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sz="1600" b="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0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xml"/><Relationship Id="rId7" Type="http://schemas.openxmlformats.org/officeDocument/2006/relationships/image" Target="../media/image28.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7.emf"/><Relationship Id="rId4" Type="http://schemas.openxmlformats.org/officeDocument/2006/relationships/oleObject" Target="../embeddings/oleObject5.bin"/><Relationship Id="rId9"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e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30.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33.emf"/><Relationship Id="rId5" Type="http://schemas.openxmlformats.org/officeDocument/2006/relationships/oleObject" Target="../embeddings/oleObject11.bin"/><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hyperlink" Target="https://www.discoverx.com/products/cell-line/u2os-ox40-signaling-assay-93-1080c3"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42.emf"/><Relationship Id="rId5" Type="http://schemas.openxmlformats.org/officeDocument/2006/relationships/oleObject" Target="../embeddings/oleObject13.bin"/><Relationship Id="rId4" Type="http://schemas.openxmlformats.org/officeDocument/2006/relationships/image" Target="../media/image41.emf"/><Relationship Id="rId9"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46.emf"/><Relationship Id="rId5" Type="http://schemas.openxmlformats.org/officeDocument/2006/relationships/oleObject" Target="../embeddings/oleObject16.bin"/><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53.emf"/><Relationship Id="rId5" Type="http://schemas.openxmlformats.org/officeDocument/2006/relationships/oleObject" Target="../embeddings/oleObject20.bin"/><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hyperlink" Target="mailto:customdevelopment@eurofins.co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mailto:customdevelopment@eurofins.com"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discoverx.com/checkpoint"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0.em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diagramColors" Target="../diagrams/colors1.xml"/><Relationship Id="rId11" Type="http://schemas.openxmlformats.org/officeDocument/2006/relationships/image" Target="../media/image19.emf"/><Relationship Id="rId5" Type="http://schemas.openxmlformats.org/officeDocument/2006/relationships/diagramQuickStyle" Target="../diagrams/quickStyle1.xml"/><Relationship Id="rId10" Type="http://schemas.openxmlformats.org/officeDocument/2006/relationships/oleObject" Target="../embeddings/oleObject2.bin"/><Relationship Id="rId4" Type="http://schemas.openxmlformats.org/officeDocument/2006/relationships/diagramLayout" Target="../diagrams/layout1.xml"/><Relationship Id="rId9"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4.em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8028" y="1749425"/>
            <a:ext cx="7595691" cy="1981200"/>
          </a:xfrm>
        </p:spPr>
        <p:txBody>
          <a:bodyPr/>
          <a:lstStyle/>
          <a:p>
            <a:r>
              <a:rPr lang="en-US" dirty="0"/>
              <a:t>Accelerating Immunotherapy Drug Development with Simple Cell-Based Assays for Immune Checkpoint Receptors </a:t>
            </a:r>
          </a:p>
        </p:txBody>
      </p:sp>
      <p:sp>
        <p:nvSpPr>
          <p:cNvPr id="3" name="Subtitle 2"/>
          <p:cNvSpPr>
            <a:spLocks noGrp="1"/>
          </p:cNvSpPr>
          <p:nvPr>
            <p:ph type="subTitle" idx="1"/>
          </p:nvPr>
        </p:nvSpPr>
        <p:spPr/>
        <p:txBody>
          <a:bodyPr/>
          <a:lstStyle/>
          <a:p>
            <a:r>
              <a:rPr lang="en-US" sz="2400" dirty="0" smtClean="0"/>
              <a:t>Presented by Andrew Green</a:t>
            </a:r>
            <a:endParaRPr lang="en-US" sz="2400" dirty="0"/>
          </a:p>
          <a:p>
            <a:endParaRPr lang="en-US" dirty="0" smtClean="0"/>
          </a:p>
        </p:txBody>
      </p:sp>
      <p:sp>
        <p:nvSpPr>
          <p:cNvPr id="4" name="Text Placeholder 3"/>
          <p:cNvSpPr>
            <a:spLocks noGrp="1"/>
          </p:cNvSpPr>
          <p:nvPr>
            <p:ph type="body" sz="quarter" idx="10"/>
          </p:nvPr>
        </p:nvSpPr>
        <p:spPr/>
        <p:txBody>
          <a:bodyPr/>
          <a:lstStyle/>
          <a:p>
            <a:r>
              <a:rPr lang="en-US" sz="1800" dirty="0" smtClean="0"/>
              <a:t>Senior Business </a:t>
            </a:r>
            <a:r>
              <a:rPr lang="en-US" sz="1800" dirty="0"/>
              <a:t>Development Manager</a:t>
            </a:r>
            <a:endParaRPr lang="en-US" sz="1800" dirty="0" smtClean="0"/>
          </a:p>
          <a:p>
            <a:endParaRPr lang="en-US" sz="1800" dirty="0"/>
          </a:p>
          <a:p>
            <a:endParaRPr lang="en-US" sz="1800" dirty="0" smtClean="0"/>
          </a:p>
          <a:p>
            <a:endParaRPr lang="en-US" sz="1800" dirty="0"/>
          </a:p>
          <a:p>
            <a:r>
              <a:rPr lang="en-US" sz="1800" dirty="0" smtClean="0"/>
              <a:t>October 2021</a:t>
            </a:r>
            <a:endParaRPr lang="en-US" sz="1800" dirty="0"/>
          </a:p>
        </p:txBody>
      </p:sp>
    </p:spTree>
    <p:extLst>
      <p:ext uri="{BB962C8B-B14F-4D97-AF65-F5344CB8AC3E}">
        <p14:creationId xmlns:p14="http://schemas.microsoft.com/office/powerpoint/2010/main" val="331385335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84" y="142875"/>
            <a:ext cx="9590306" cy="762000"/>
          </a:xfrm>
        </p:spPr>
        <p:txBody>
          <a:bodyPr>
            <a:noAutofit/>
          </a:bodyPr>
          <a:lstStyle/>
          <a:p>
            <a:r>
              <a:rPr lang="en-US" sz="2200" dirty="0"/>
              <a:t>PathHunter</a:t>
            </a:r>
            <a:r>
              <a:rPr lang="en-US" sz="2200" baseline="30000" dirty="0"/>
              <a:t>®</a:t>
            </a:r>
            <a:r>
              <a:rPr lang="en-US" sz="2200" dirty="0"/>
              <a:t> Jurkat PD-1-NFAT Pathway Reporter </a:t>
            </a:r>
            <a:r>
              <a:rPr lang="en-US" sz="2200" dirty="0" smtClean="0"/>
              <a:t>Assay:</a:t>
            </a:r>
            <a:br>
              <a:rPr lang="en-US" sz="2200" dirty="0" smtClean="0"/>
            </a:br>
            <a:r>
              <a:rPr lang="en-US" sz="2000" dirty="0" smtClean="0"/>
              <a:t>Evaluate </a:t>
            </a:r>
            <a:r>
              <a:rPr lang="en-US" sz="2000" dirty="0"/>
              <a:t>PD-1 </a:t>
            </a:r>
            <a:r>
              <a:rPr lang="en-US" sz="2000" dirty="0" smtClean="0"/>
              <a:t>Checkpoint Receptor Mediated Inhibition </a:t>
            </a:r>
            <a:r>
              <a:rPr lang="en-US" sz="2000" dirty="0"/>
              <a:t>of </a:t>
            </a:r>
            <a:r>
              <a:rPr lang="en-US" sz="2000" dirty="0" smtClean="0"/>
              <a:t>T Cell Activation</a:t>
            </a:r>
            <a:endParaRPr lang="en-US" sz="2000" dirty="0"/>
          </a:p>
        </p:txBody>
      </p:sp>
      <p:sp>
        <p:nvSpPr>
          <p:cNvPr id="6" name="Content Placeholder 5"/>
          <p:cNvSpPr>
            <a:spLocks noGrp="1"/>
          </p:cNvSpPr>
          <p:nvPr>
            <p:ph idx="1"/>
          </p:nvPr>
        </p:nvSpPr>
        <p:spPr>
          <a:xfrm>
            <a:off x="348906" y="1081598"/>
            <a:ext cx="11678971" cy="4970463"/>
          </a:xfrm>
        </p:spPr>
        <p:txBody>
          <a:bodyPr>
            <a:normAutofit/>
          </a:bodyPr>
          <a:lstStyle/>
          <a:p>
            <a:pPr>
              <a:buFont typeface="Arial" panose="020B0604020202020204" pitchFamily="34" charset="0"/>
              <a:buChar char="•"/>
            </a:pPr>
            <a:r>
              <a:rPr lang="en-US" dirty="0" smtClean="0"/>
              <a:t>PD-1 </a:t>
            </a:r>
            <a:r>
              <a:rPr lang="en-US" dirty="0"/>
              <a:t>inhibitory receptor introduced </a:t>
            </a:r>
            <a:r>
              <a:rPr lang="en-US" dirty="0" smtClean="0"/>
              <a:t>into PH Jurkat </a:t>
            </a:r>
            <a:r>
              <a:rPr lang="en-US" dirty="0"/>
              <a:t>NFAT c</a:t>
            </a:r>
            <a:r>
              <a:rPr lang="en-US" dirty="0" smtClean="0"/>
              <a:t>ells </a:t>
            </a:r>
            <a:r>
              <a:rPr lang="en-US" dirty="0"/>
              <a:t>attenuates </a:t>
            </a:r>
            <a:r>
              <a:rPr lang="en-US" dirty="0" smtClean="0"/>
              <a:t>T cell activation</a:t>
            </a:r>
          </a:p>
          <a:p>
            <a:pPr>
              <a:buFont typeface="Arial" panose="020B0604020202020204" pitchFamily="34" charset="0"/>
              <a:buChar char="•"/>
            </a:pPr>
            <a:r>
              <a:rPr lang="en-US" dirty="0" smtClean="0"/>
              <a:t>PD-1 </a:t>
            </a:r>
            <a:r>
              <a:rPr lang="en-US" dirty="0"/>
              <a:t>checkpoint receptor inhibition of </a:t>
            </a:r>
            <a:r>
              <a:rPr lang="en-US" dirty="0" smtClean="0"/>
              <a:t>T cell </a:t>
            </a:r>
            <a:r>
              <a:rPr lang="en-US" dirty="0"/>
              <a:t>activation can be monitored by PD-1 receptor co-expression in Jurkat NFAT reporter cells in co-cultures with U2OS TCR activator cells co-expressing PD-L1 ligand</a:t>
            </a:r>
          </a:p>
          <a:p>
            <a:pP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3DD47FC5-958B-46E0-82C9-3453C5B0C375}" type="slidenum">
              <a:rPr lang="en-GB" altLang="en-US" smtClean="0"/>
              <a:pPr>
                <a:defRPr/>
              </a:pPr>
              <a:t>10</a:t>
            </a:fld>
            <a:endParaRPr lang="en-GB" altLang="en-US" dirty="0"/>
          </a:p>
        </p:txBody>
      </p:sp>
      <p:graphicFrame>
        <p:nvGraphicFramePr>
          <p:cNvPr id="9" name="Object 8"/>
          <p:cNvGraphicFramePr>
            <a:graphicFrameLocks noChangeAspect="1"/>
          </p:cNvGraphicFramePr>
          <p:nvPr>
            <p:extLst/>
          </p:nvPr>
        </p:nvGraphicFramePr>
        <p:xfrm>
          <a:off x="6584949" y="5005054"/>
          <a:ext cx="3084463" cy="925339"/>
        </p:xfrm>
        <a:graphic>
          <a:graphicData uri="http://schemas.openxmlformats.org/presentationml/2006/ole">
            <mc:AlternateContent xmlns:mc="http://schemas.openxmlformats.org/markup-compatibility/2006">
              <mc:Choice xmlns:v="urn:schemas-microsoft-com:vml" Requires="v">
                <p:oleObj spid="_x0000_s11356" name="Worksheet" r:id="rId4" imgW="2476673" imgH="742950" progId="Excel.Sheet.12">
                  <p:embed/>
                </p:oleObj>
              </mc:Choice>
              <mc:Fallback>
                <p:oleObj name="Worksheet" r:id="rId4" imgW="2476673" imgH="742950" progId="Excel.Sheet.12">
                  <p:embed/>
                  <p:pic>
                    <p:nvPicPr>
                      <p:cNvPr id="9" name="Object 8"/>
                      <p:cNvPicPr/>
                      <p:nvPr/>
                    </p:nvPicPr>
                    <p:blipFill>
                      <a:blip r:embed="rId5"/>
                      <a:stretch>
                        <a:fillRect/>
                      </a:stretch>
                    </p:blipFill>
                    <p:spPr>
                      <a:xfrm>
                        <a:off x="6584949" y="5005054"/>
                        <a:ext cx="3084463" cy="925339"/>
                      </a:xfrm>
                      <a:prstGeom prst="rect">
                        <a:avLst/>
                      </a:prstGeom>
                    </p:spPr>
                  </p:pic>
                </p:oleObj>
              </mc:Fallback>
            </mc:AlternateContent>
          </a:graphicData>
        </a:graphic>
      </p:graphicFrame>
      <p:sp>
        <p:nvSpPr>
          <p:cNvPr id="15" name="Title 4"/>
          <p:cNvSpPr txBox="1">
            <a:spLocks/>
          </p:cNvSpPr>
          <p:nvPr/>
        </p:nvSpPr>
        <p:spPr bwMode="auto">
          <a:xfrm>
            <a:off x="3420108" y="2727032"/>
            <a:ext cx="5587421" cy="48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200" b="0">
                <a:solidFill>
                  <a:srgbClr val="EE7D1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000" b="1">
                <a:solidFill>
                  <a:srgbClr val="CC6600"/>
                </a:solidFill>
                <a:latin typeface="Arial" charset="0"/>
              </a:defRPr>
            </a:lvl2pPr>
            <a:lvl3pPr algn="l" rtl="0" eaLnBrk="1" fontAlgn="base" hangingPunct="1">
              <a:spcBef>
                <a:spcPct val="0"/>
              </a:spcBef>
              <a:spcAft>
                <a:spcPct val="0"/>
              </a:spcAft>
              <a:defRPr sz="2000" b="1">
                <a:solidFill>
                  <a:srgbClr val="CC6600"/>
                </a:solidFill>
                <a:latin typeface="Arial" charset="0"/>
              </a:defRPr>
            </a:lvl3pPr>
            <a:lvl4pPr algn="l" rtl="0" eaLnBrk="1" fontAlgn="base" hangingPunct="1">
              <a:spcBef>
                <a:spcPct val="0"/>
              </a:spcBef>
              <a:spcAft>
                <a:spcPct val="0"/>
              </a:spcAft>
              <a:defRPr sz="2000" b="1">
                <a:solidFill>
                  <a:srgbClr val="CC6600"/>
                </a:solidFill>
                <a:latin typeface="Arial" charset="0"/>
              </a:defRPr>
            </a:lvl4pPr>
            <a:lvl5pPr algn="l" rtl="0" eaLnBrk="1" fontAlgn="base" hangingPunct="1">
              <a:spcBef>
                <a:spcPct val="0"/>
              </a:spcBef>
              <a:spcAft>
                <a:spcPct val="0"/>
              </a:spcAft>
              <a:defRPr sz="2000" b="1">
                <a:solidFill>
                  <a:srgbClr val="CC6600"/>
                </a:solidFill>
                <a:latin typeface="Arial" charset="0"/>
              </a:defRPr>
            </a:lvl5pPr>
            <a:lvl6pPr marL="457200" algn="l" rtl="0" eaLnBrk="1" fontAlgn="base" hangingPunct="1">
              <a:spcBef>
                <a:spcPct val="0"/>
              </a:spcBef>
              <a:spcAft>
                <a:spcPct val="0"/>
              </a:spcAft>
              <a:defRPr sz="2000" b="1">
                <a:solidFill>
                  <a:srgbClr val="CC6600"/>
                </a:solidFill>
                <a:latin typeface="Arial" charset="0"/>
              </a:defRPr>
            </a:lvl6pPr>
            <a:lvl7pPr marL="914400" algn="l" rtl="0" eaLnBrk="1" fontAlgn="base" hangingPunct="1">
              <a:spcBef>
                <a:spcPct val="0"/>
              </a:spcBef>
              <a:spcAft>
                <a:spcPct val="0"/>
              </a:spcAft>
              <a:defRPr sz="2000" b="1">
                <a:solidFill>
                  <a:srgbClr val="CC6600"/>
                </a:solidFill>
                <a:latin typeface="Arial" charset="0"/>
              </a:defRPr>
            </a:lvl7pPr>
            <a:lvl8pPr marL="1371600" algn="l" rtl="0" eaLnBrk="1" fontAlgn="base" hangingPunct="1">
              <a:spcBef>
                <a:spcPct val="0"/>
              </a:spcBef>
              <a:spcAft>
                <a:spcPct val="0"/>
              </a:spcAft>
              <a:defRPr sz="2000" b="1">
                <a:solidFill>
                  <a:srgbClr val="CC6600"/>
                </a:solidFill>
                <a:latin typeface="Arial" charset="0"/>
              </a:defRPr>
            </a:lvl8pPr>
            <a:lvl9pPr marL="1828800" algn="l" rtl="0" eaLnBrk="1" fontAlgn="base" hangingPunct="1">
              <a:spcBef>
                <a:spcPct val="0"/>
              </a:spcBef>
              <a:spcAft>
                <a:spcPct val="0"/>
              </a:spcAft>
              <a:defRPr sz="2000" b="1">
                <a:solidFill>
                  <a:srgbClr val="CC6600"/>
                </a:solidFill>
                <a:latin typeface="Arial" charset="0"/>
              </a:defRPr>
            </a:lvl9pPr>
          </a:lstStyle>
          <a:p>
            <a:pPr algn="ctr"/>
            <a:r>
              <a:rPr lang="en-US" sz="1800" b="1" dirty="0" smtClean="0">
                <a:solidFill>
                  <a:schemeClr val="tx1"/>
                </a:solidFill>
                <a:ea typeface="+mn-ea"/>
              </a:rPr>
              <a:t>Jurkat NFAT / U2OS TCR Activator Co-Cultures</a:t>
            </a:r>
            <a:endParaRPr lang="en-US" sz="1800" b="1" dirty="0">
              <a:solidFill>
                <a:schemeClr val="tx1"/>
              </a:solidFill>
            </a:endParaRPr>
          </a:p>
        </p:txBody>
      </p:sp>
      <p:grpSp>
        <p:nvGrpSpPr>
          <p:cNvPr id="21" name="Group 20"/>
          <p:cNvGrpSpPr/>
          <p:nvPr/>
        </p:nvGrpSpPr>
        <p:grpSpPr>
          <a:xfrm>
            <a:off x="4929220" y="3233194"/>
            <a:ext cx="6551580" cy="2769627"/>
            <a:chOff x="4929220" y="1994283"/>
            <a:chExt cx="6551580" cy="2769627"/>
          </a:xfrm>
        </p:grpSpPr>
        <p:grpSp>
          <p:nvGrpSpPr>
            <p:cNvPr id="7" name="Group 6"/>
            <p:cNvGrpSpPr/>
            <p:nvPr/>
          </p:nvGrpSpPr>
          <p:grpSpPr>
            <a:xfrm>
              <a:off x="6003224" y="2161879"/>
              <a:ext cx="5477576" cy="2602031"/>
              <a:chOff x="6003224" y="2161879"/>
              <a:chExt cx="5477576" cy="2602031"/>
            </a:xfrm>
          </p:grpSpPr>
          <p:sp>
            <p:nvSpPr>
              <p:cNvPr id="16" name="Oval 15"/>
              <p:cNvSpPr/>
              <p:nvPr/>
            </p:nvSpPr>
            <p:spPr bwMode="auto">
              <a:xfrm>
                <a:off x="8763000" y="4357981"/>
                <a:ext cx="1016000" cy="405929"/>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cxnSp>
            <p:nvCxnSpPr>
              <p:cNvPr id="18" name="Straight Connector 17"/>
              <p:cNvCxnSpPr>
                <a:stCxn id="20" idx="2"/>
              </p:cNvCxnSpPr>
              <p:nvPr/>
            </p:nvCxnSpPr>
            <p:spPr bwMode="auto">
              <a:xfrm>
                <a:off x="8742012" y="3177542"/>
                <a:ext cx="501741" cy="1167669"/>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6003224" y="2161879"/>
                <a:ext cx="5477576" cy="1015663"/>
              </a:xfrm>
              <a:prstGeom prst="rect">
                <a:avLst/>
              </a:prstGeom>
              <a:noFill/>
            </p:spPr>
            <p:txBody>
              <a:bodyPr wrap="square" rtlCol="0">
                <a:spAutoFit/>
              </a:bodyPr>
              <a:lstStyle/>
              <a:p>
                <a:pPr algn="l"/>
                <a:r>
                  <a:rPr lang="en-US" sz="2000" dirty="0" smtClean="0">
                    <a:solidFill>
                      <a:srgbClr val="003883"/>
                    </a:solidFill>
                  </a:rPr>
                  <a:t>Decreased T cell activation when PD-1 is </a:t>
                </a:r>
              </a:p>
              <a:p>
                <a:pPr algn="l"/>
                <a:r>
                  <a:rPr lang="en-US" sz="2000" dirty="0" smtClean="0">
                    <a:solidFill>
                      <a:srgbClr val="003883"/>
                    </a:solidFill>
                  </a:rPr>
                  <a:t>co-expressed in Jurkat NFAT cells and PD-L1 co-expressed with TCR activator in U2OS</a:t>
                </a:r>
              </a:p>
            </p:txBody>
          </p:sp>
        </p:grpSp>
        <p:sp>
          <p:nvSpPr>
            <p:cNvPr id="10" name="Right Brace 9"/>
            <p:cNvSpPr/>
            <p:nvPr/>
          </p:nvSpPr>
          <p:spPr bwMode="auto">
            <a:xfrm>
              <a:off x="4929220" y="1994283"/>
              <a:ext cx="215900" cy="850900"/>
            </a:xfrm>
            <a:prstGeom prst="rightBrace">
              <a:avLst/>
            </a:prstGeom>
            <a:solidFill>
              <a:schemeClr val="bg1"/>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grpSp>
      <p:grpSp>
        <p:nvGrpSpPr>
          <p:cNvPr id="22" name="Group 21"/>
          <p:cNvGrpSpPr/>
          <p:nvPr/>
        </p:nvGrpSpPr>
        <p:grpSpPr>
          <a:xfrm>
            <a:off x="1238250" y="2926647"/>
            <a:ext cx="4086225" cy="3498850"/>
            <a:chOff x="1238250" y="1687736"/>
            <a:chExt cx="4086225" cy="3498850"/>
          </a:xfrm>
        </p:grpSpPr>
        <p:graphicFrame>
          <p:nvGraphicFramePr>
            <p:cNvPr id="8" name="Object 7"/>
            <p:cNvGraphicFramePr>
              <a:graphicFrameLocks noChangeAspect="1"/>
            </p:cNvGraphicFramePr>
            <p:nvPr>
              <p:extLst/>
            </p:nvPr>
          </p:nvGraphicFramePr>
          <p:xfrm>
            <a:off x="1238250" y="1687736"/>
            <a:ext cx="4086225" cy="3498850"/>
          </p:xfrm>
          <a:graphic>
            <a:graphicData uri="http://schemas.openxmlformats.org/presentationml/2006/ole">
              <mc:AlternateContent xmlns:mc="http://schemas.openxmlformats.org/markup-compatibility/2006">
                <mc:Choice xmlns:v="urn:schemas-microsoft-com:vml" Requires="v">
                  <p:oleObj spid="_x0000_s11357" name="Prism 8" r:id="rId6" imgW="4085740" imgH="3498218" progId="Prism8.Document">
                    <p:embed/>
                  </p:oleObj>
                </mc:Choice>
                <mc:Fallback>
                  <p:oleObj name="Prism 8" r:id="rId6" imgW="4085740" imgH="3498218" progId="Prism8.Document">
                    <p:embed/>
                    <p:pic>
                      <p:nvPicPr>
                        <p:cNvPr id="8" name="Object 7"/>
                        <p:cNvPicPr/>
                        <p:nvPr/>
                      </p:nvPicPr>
                      <p:blipFill>
                        <a:blip r:embed="rId7"/>
                        <a:stretch>
                          <a:fillRect/>
                        </a:stretch>
                      </p:blipFill>
                      <p:spPr>
                        <a:xfrm>
                          <a:off x="1238250" y="1687736"/>
                          <a:ext cx="4086225" cy="3498850"/>
                        </a:xfrm>
                        <a:prstGeom prst="rect">
                          <a:avLst/>
                        </a:prstGeom>
                      </p:spPr>
                    </p:pic>
                  </p:oleObj>
                </mc:Fallback>
              </mc:AlternateContent>
            </a:graphicData>
          </a:graphic>
        </p:graphicFrame>
        <p:cxnSp>
          <p:nvCxnSpPr>
            <p:cNvPr id="11" name="Straight Arrow Connector 10"/>
            <p:cNvCxnSpPr/>
            <p:nvPr/>
          </p:nvCxnSpPr>
          <p:spPr bwMode="auto">
            <a:xfrm>
              <a:off x="4820817" y="2034007"/>
              <a:ext cx="0" cy="850900"/>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17" name="Object 16"/>
          <p:cNvGraphicFramePr>
            <a:graphicFrameLocks noChangeAspect="1"/>
          </p:cNvGraphicFramePr>
          <p:nvPr>
            <p:extLst/>
          </p:nvPr>
        </p:nvGraphicFramePr>
        <p:xfrm>
          <a:off x="1238250" y="2926647"/>
          <a:ext cx="4086225" cy="2657475"/>
        </p:xfrm>
        <a:graphic>
          <a:graphicData uri="http://schemas.openxmlformats.org/presentationml/2006/ole">
            <mc:AlternateContent xmlns:mc="http://schemas.openxmlformats.org/markup-compatibility/2006">
              <mc:Choice xmlns:v="urn:schemas-microsoft-com:vml" Requires="v">
                <p:oleObj spid="_x0000_s11358" name="Prism 8" r:id="rId8" imgW="4085740" imgH="2656788" progId="Prism8.Document">
                  <p:embed/>
                </p:oleObj>
              </mc:Choice>
              <mc:Fallback>
                <p:oleObj name="Prism 8" r:id="rId8" imgW="4085740" imgH="2656788" progId="Prism8.Document">
                  <p:embed/>
                  <p:pic>
                    <p:nvPicPr>
                      <p:cNvPr id="17" name="Object 16"/>
                      <p:cNvPicPr/>
                      <p:nvPr/>
                    </p:nvPicPr>
                    <p:blipFill>
                      <a:blip r:embed="rId9"/>
                      <a:stretch>
                        <a:fillRect/>
                      </a:stretch>
                    </p:blipFill>
                    <p:spPr>
                      <a:xfrm>
                        <a:off x="1238250" y="2926647"/>
                        <a:ext cx="4086225" cy="2657475"/>
                      </a:xfrm>
                      <a:prstGeom prst="rect">
                        <a:avLst/>
                      </a:prstGeom>
                    </p:spPr>
                  </p:pic>
                </p:oleObj>
              </mc:Fallback>
            </mc:AlternateContent>
          </a:graphicData>
        </a:graphic>
      </p:graphicFrame>
    </p:spTree>
    <p:extLst>
      <p:ext uri="{BB962C8B-B14F-4D97-AF65-F5344CB8AC3E}">
        <p14:creationId xmlns:p14="http://schemas.microsoft.com/office/powerpoint/2010/main" val="1765375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84" y="142875"/>
            <a:ext cx="8929239" cy="762000"/>
          </a:xfrm>
        </p:spPr>
        <p:txBody>
          <a:bodyPr>
            <a:normAutofit/>
          </a:bodyPr>
          <a:lstStyle/>
          <a:p>
            <a:r>
              <a:rPr lang="en-US" sz="2200" dirty="0" smtClean="0"/>
              <a:t>Measure </a:t>
            </a:r>
            <a:r>
              <a:rPr lang="en-US" sz="2200" dirty="0"/>
              <a:t>Proximal &amp; Distal </a:t>
            </a:r>
            <a:r>
              <a:rPr lang="en-US" sz="2200" dirty="0" smtClean="0"/>
              <a:t>Events in the PD-1 Signaling </a:t>
            </a:r>
            <a:r>
              <a:rPr lang="en-US" sz="2200" dirty="0"/>
              <a:t>Pathway</a:t>
            </a:r>
          </a:p>
        </p:txBody>
      </p:sp>
      <p:sp>
        <p:nvSpPr>
          <p:cNvPr id="13" name="Content Placeholder 12"/>
          <p:cNvSpPr>
            <a:spLocks noGrp="1"/>
          </p:cNvSpPr>
          <p:nvPr>
            <p:ph idx="1"/>
          </p:nvPr>
        </p:nvSpPr>
        <p:spPr/>
        <p:txBody>
          <a:bodyPr/>
          <a:lstStyle/>
          <a:p>
            <a:pPr>
              <a:buFont typeface="Arial" panose="020B0604020202020204" pitchFamily="34" charset="0"/>
              <a:buChar char="•"/>
            </a:pPr>
            <a:r>
              <a:rPr lang="en-US" dirty="0" smtClean="0"/>
              <a:t>Both PathHunter</a:t>
            </a:r>
            <a:r>
              <a:rPr lang="en-US" baseline="30000" dirty="0"/>
              <a:t>®</a:t>
            </a:r>
            <a:r>
              <a:rPr lang="en-US" dirty="0"/>
              <a:t> PD-1 </a:t>
            </a:r>
            <a:r>
              <a:rPr lang="en-US" dirty="0" smtClean="0"/>
              <a:t>assays types provide a </a:t>
            </a:r>
            <a:r>
              <a:rPr lang="en-US" dirty="0"/>
              <a:t>comprehensive understanding of </a:t>
            </a:r>
            <a:r>
              <a:rPr lang="en-US" dirty="0" smtClean="0"/>
              <a:t>the PD-1 pathway and the MOA of the anti-PD-1 Antibody</a:t>
            </a:r>
          </a:p>
          <a:p>
            <a:pPr>
              <a:buFont typeface="Arial" panose="020B0604020202020204" pitchFamily="34" charset="0"/>
              <a:buChar char="•"/>
            </a:pPr>
            <a:r>
              <a:rPr lang="en-US" dirty="0" smtClean="0"/>
              <a:t>Assays are robust and measure PD-1 inhibition with sensitive responses from an event either </a:t>
            </a:r>
            <a:r>
              <a:rPr lang="en-US" b="1" dirty="0"/>
              <a:t>proximal </a:t>
            </a:r>
            <a:r>
              <a:rPr lang="en-US" dirty="0"/>
              <a:t>(PD-1 SH2 recruitment, Jurkat PD-1 Signaling) to receptor </a:t>
            </a:r>
            <a:r>
              <a:rPr lang="en-US" dirty="0" smtClean="0"/>
              <a:t>activation, or </a:t>
            </a:r>
            <a:r>
              <a:rPr lang="en-US" b="1" dirty="0" smtClean="0"/>
              <a:t>distal </a:t>
            </a:r>
            <a:r>
              <a:rPr lang="en-US" dirty="0" smtClean="0"/>
              <a:t>(NFAT-regulated </a:t>
            </a:r>
            <a:r>
              <a:rPr lang="en-US" dirty="0"/>
              <a:t>reporter, </a:t>
            </a:r>
            <a:r>
              <a:rPr lang="en-US" dirty="0" smtClean="0"/>
              <a:t>Jurkat PD-1-NFAT)</a:t>
            </a:r>
            <a:endParaRPr lang="en-US" dirty="0"/>
          </a:p>
        </p:txBody>
      </p:sp>
      <p:sp>
        <p:nvSpPr>
          <p:cNvPr id="4" name="Slide Number Placeholder 3"/>
          <p:cNvSpPr>
            <a:spLocks noGrp="1"/>
          </p:cNvSpPr>
          <p:nvPr>
            <p:ph type="sldNum" sz="quarter" idx="10"/>
          </p:nvPr>
        </p:nvSpPr>
        <p:spPr/>
        <p:txBody>
          <a:bodyPr/>
          <a:lstStyle/>
          <a:p>
            <a:fld id="{3DD47FC5-958B-46E0-82C9-3453C5B0C375}" type="slidenum">
              <a:rPr lang="en-GB" altLang="en-US" smtClean="0"/>
              <a:pPr/>
              <a:t>11</a:t>
            </a:fld>
            <a:endParaRPr lang="en-GB" altLang="en-US" dirty="0"/>
          </a:p>
        </p:txBody>
      </p:sp>
      <p:graphicFrame>
        <p:nvGraphicFramePr>
          <p:cNvPr id="6" name="Object 5"/>
          <p:cNvGraphicFramePr>
            <a:graphicFrameLocks noChangeAspect="1"/>
          </p:cNvGraphicFramePr>
          <p:nvPr>
            <p:extLst/>
          </p:nvPr>
        </p:nvGraphicFramePr>
        <p:xfrm>
          <a:off x="900169" y="3802861"/>
          <a:ext cx="4188080" cy="2697859"/>
        </p:xfrm>
        <a:graphic>
          <a:graphicData uri="http://schemas.openxmlformats.org/presentationml/2006/ole">
            <mc:AlternateContent xmlns:mc="http://schemas.openxmlformats.org/markup-compatibility/2006">
              <mc:Choice xmlns:v="urn:schemas-microsoft-com:vml" Requires="v">
                <p:oleObj spid="_x0000_s12350" name="Prism 8" r:id="rId4" imgW="4085740" imgH="2630864" progId="Prism8.Document">
                  <p:embed/>
                </p:oleObj>
              </mc:Choice>
              <mc:Fallback>
                <p:oleObj name="Prism 8" r:id="rId4" imgW="4085740" imgH="2630864" progId="Prism8.Document">
                  <p:embed/>
                  <p:pic>
                    <p:nvPicPr>
                      <p:cNvPr id="6" name="Object 5"/>
                      <p:cNvPicPr/>
                      <p:nvPr/>
                    </p:nvPicPr>
                    <p:blipFill>
                      <a:blip r:embed="rId5"/>
                      <a:stretch>
                        <a:fillRect/>
                      </a:stretch>
                    </p:blipFill>
                    <p:spPr>
                      <a:xfrm>
                        <a:off x="900169" y="3802861"/>
                        <a:ext cx="4188080" cy="2697859"/>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7201057" y="4001976"/>
          <a:ext cx="3841228" cy="2528312"/>
        </p:xfrm>
        <a:graphic>
          <a:graphicData uri="http://schemas.openxmlformats.org/presentationml/2006/ole">
            <mc:AlternateContent xmlns:mc="http://schemas.openxmlformats.org/markup-compatibility/2006">
              <mc:Choice xmlns:v="urn:schemas-microsoft-com:vml" Requires="v">
                <p:oleObj spid="_x0000_s12351" name="Prism 8" r:id="rId6" imgW="4085740" imgH="2688832" progId="Prism8.Document">
                  <p:embed/>
                </p:oleObj>
              </mc:Choice>
              <mc:Fallback>
                <p:oleObj name="Prism 8" r:id="rId6" imgW="4085740" imgH="2688832" progId="Prism8.Document">
                  <p:embed/>
                  <p:pic>
                    <p:nvPicPr>
                      <p:cNvPr id="7" name="Object 6"/>
                      <p:cNvPicPr/>
                      <p:nvPr/>
                    </p:nvPicPr>
                    <p:blipFill>
                      <a:blip r:embed="rId7"/>
                      <a:stretch>
                        <a:fillRect/>
                      </a:stretch>
                    </p:blipFill>
                    <p:spPr>
                      <a:xfrm>
                        <a:off x="7201057" y="4001976"/>
                        <a:ext cx="3841228" cy="2528312"/>
                      </a:xfrm>
                      <a:prstGeom prst="rect">
                        <a:avLst/>
                      </a:prstGeom>
                    </p:spPr>
                  </p:pic>
                </p:oleObj>
              </mc:Fallback>
            </mc:AlternateContent>
          </a:graphicData>
        </a:graphic>
      </p:graphicFrame>
      <p:sp>
        <p:nvSpPr>
          <p:cNvPr id="8" name="TextBox 7"/>
          <p:cNvSpPr txBox="1"/>
          <p:nvPr/>
        </p:nvSpPr>
        <p:spPr>
          <a:xfrm>
            <a:off x="6363348" y="3397921"/>
            <a:ext cx="5516648"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PathHunter Jurkat PD-1 NFAT Reporter Assay</a:t>
            </a:r>
            <a:endParaRPr lang="en-US" dirty="0" smtClean="0">
              <a:latin typeface="Arial" panose="020B0604020202020204" pitchFamily="34" charset="0"/>
              <a:cs typeface="Arial" panose="020B0604020202020204" pitchFamily="34" charset="0"/>
            </a:endParaRPr>
          </a:p>
          <a:p>
            <a:pPr algn="ctr"/>
            <a:r>
              <a:rPr lang="en-US" dirty="0" smtClean="0">
                <a:solidFill>
                  <a:srgbClr val="E87706"/>
                </a:solidFill>
              </a:rPr>
              <a:t>(93-1141C19)</a:t>
            </a:r>
            <a:endParaRPr lang="en-US" dirty="0">
              <a:solidFill>
                <a:srgbClr val="E87706"/>
              </a:solidFill>
              <a:latin typeface="Arial" panose="020B0604020202020204" pitchFamily="34" charset="0"/>
              <a:cs typeface="Arial" panose="020B0604020202020204" pitchFamily="34" charset="0"/>
            </a:endParaRPr>
          </a:p>
        </p:txBody>
      </p:sp>
      <p:sp>
        <p:nvSpPr>
          <p:cNvPr id="9" name="Rectangle 8"/>
          <p:cNvSpPr/>
          <p:nvPr/>
        </p:nvSpPr>
        <p:spPr>
          <a:xfrm>
            <a:off x="630613" y="3397921"/>
            <a:ext cx="4741454"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PathHunter Jurkat PD-1 Signaling </a:t>
            </a:r>
            <a:r>
              <a:rPr lang="en-US" b="1" dirty="0" smtClean="0">
                <a:latin typeface="Arial" panose="020B0604020202020204" pitchFamily="34" charset="0"/>
                <a:cs typeface="Arial" panose="020B0604020202020204" pitchFamily="34" charset="0"/>
              </a:rPr>
              <a:t>Assay</a:t>
            </a:r>
          </a:p>
          <a:p>
            <a:pPr algn="ctr"/>
            <a:r>
              <a:rPr lang="en-US" dirty="0">
                <a:solidFill>
                  <a:srgbClr val="E87706"/>
                </a:solidFill>
              </a:rPr>
              <a:t>(93-1106C19)</a:t>
            </a:r>
          </a:p>
        </p:txBody>
      </p:sp>
    </p:spTree>
    <p:extLst>
      <p:ext uri="{BB962C8B-B14F-4D97-AF65-F5344CB8AC3E}">
        <p14:creationId xmlns:p14="http://schemas.microsoft.com/office/powerpoint/2010/main" val="94778802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6FFB5-423E-4C48-90C9-8870DC82E288}"/>
              </a:ext>
            </a:extLst>
          </p:cNvPr>
          <p:cNvPicPr>
            <a:picLocks noChangeAspect="1"/>
          </p:cNvPicPr>
          <p:nvPr/>
        </p:nvPicPr>
        <p:blipFill>
          <a:blip r:embed="rId2"/>
          <a:stretch>
            <a:fillRect/>
          </a:stretch>
        </p:blipFill>
        <p:spPr>
          <a:xfrm>
            <a:off x="2558034" y="1485585"/>
            <a:ext cx="7011324" cy="4846320"/>
          </a:xfrm>
          <a:prstGeom prst="rect">
            <a:avLst/>
          </a:prstGeom>
        </p:spPr>
      </p:pic>
      <p:sp>
        <p:nvSpPr>
          <p:cNvPr id="5" name="TextBox 4"/>
          <p:cNvSpPr txBox="1"/>
          <p:nvPr/>
        </p:nvSpPr>
        <p:spPr>
          <a:xfrm>
            <a:off x="3545782" y="6102900"/>
            <a:ext cx="5181227" cy="338554"/>
          </a:xfrm>
          <a:prstGeom prst="rect">
            <a:avLst/>
          </a:prstGeom>
          <a:solidFill>
            <a:schemeClr val="bg1"/>
          </a:solidFill>
        </p:spPr>
        <p:txBody>
          <a:bodyPr wrap="none" rtlCol="0">
            <a:spAutoFit/>
          </a:bodyPr>
          <a:lstStyle/>
          <a:p>
            <a:r>
              <a:rPr lang="en-US" sz="1600" b="1" dirty="0">
                <a:solidFill>
                  <a:srgbClr val="AD3C93"/>
                </a:solidFill>
                <a:latin typeface="Arial" panose="020B0604020202020204" pitchFamily="34" charset="0"/>
                <a:cs typeface="Arial" panose="020B0604020202020204" pitchFamily="34" charset="0"/>
              </a:rPr>
              <a:t>Modulate immune response to destroy cancer cells</a:t>
            </a:r>
          </a:p>
        </p:txBody>
      </p:sp>
      <p:sp>
        <p:nvSpPr>
          <p:cNvPr id="6" name="TextBox 5"/>
          <p:cNvSpPr txBox="1"/>
          <p:nvPr/>
        </p:nvSpPr>
        <p:spPr>
          <a:xfrm>
            <a:off x="0" y="2777924"/>
            <a:ext cx="2599481" cy="1323439"/>
          </a:xfrm>
          <a:prstGeom prst="rect">
            <a:avLst/>
          </a:prstGeom>
          <a:noFill/>
        </p:spPr>
        <p:txBody>
          <a:bodyPr wrap="square" rtlCol="0">
            <a:spAutoFit/>
          </a:bodyPr>
          <a:lstStyle/>
          <a:p>
            <a:pPr algn="l"/>
            <a:r>
              <a:rPr lang="en-US" sz="2000" b="1" dirty="0" smtClean="0">
                <a:solidFill>
                  <a:srgbClr val="003883"/>
                </a:solidFill>
              </a:rPr>
              <a:t>Push the gas pedal on T cell activation to stimulate the immune system</a:t>
            </a:r>
          </a:p>
        </p:txBody>
      </p:sp>
      <p:sp>
        <p:nvSpPr>
          <p:cNvPr id="7" name="TextBox 6"/>
          <p:cNvSpPr txBox="1"/>
          <p:nvPr/>
        </p:nvSpPr>
        <p:spPr>
          <a:xfrm>
            <a:off x="9673434" y="2777924"/>
            <a:ext cx="2599481" cy="1631216"/>
          </a:xfrm>
          <a:prstGeom prst="rect">
            <a:avLst/>
          </a:prstGeom>
          <a:noFill/>
        </p:spPr>
        <p:txBody>
          <a:bodyPr wrap="square" rtlCol="0">
            <a:spAutoFit/>
          </a:bodyPr>
          <a:lstStyle/>
          <a:p>
            <a:pPr algn="l"/>
            <a:r>
              <a:rPr lang="en-US" sz="2000" dirty="0" smtClean="0">
                <a:solidFill>
                  <a:schemeClr val="accent6">
                    <a:lumMod val="75000"/>
                  </a:schemeClr>
                </a:solidFill>
              </a:rPr>
              <a:t>Remove the brakes inhibiting T cell activation to stimulate the immune system</a:t>
            </a:r>
          </a:p>
        </p:txBody>
      </p:sp>
      <p:sp>
        <p:nvSpPr>
          <p:cNvPr id="9" name="Title 2"/>
          <p:cNvSpPr>
            <a:spLocks noGrp="1"/>
          </p:cNvSpPr>
          <p:nvPr>
            <p:ph type="title"/>
          </p:nvPr>
        </p:nvSpPr>
        <p:spPr>
          <a:xfrm>
            <a:off x="178443" y="216195"/>
            <a:ext cx="6553953" cy="506143"/>
          </a:xfrm>
        </p:spPr>
        <p:txBody>
          <a:bodyPr/>
          <a:lstStyle/>
          <a:p>
            <a:r>
              <a:rPr lang="en-US" sz="2400" dirty="0">
                <a:solidFill>
                  <a:schemeClr val="accent2"/>
                </a:solidFill>
              </a:rPr>
              <a:t>Targeting T-Cell Co-Stimulatory and </a:t>
            </a:r>
            <a:r>
              <a:rPr lang="en-US" sz="2400" dirty="0" smtClean="0">
                <a:solidFill>
                  <a:schemeClr val="accent2"/>
                </a:solidFill>
              </a:rPr>
              <a:t>Inhibitory </a:t>
            </a:r>
            <a:r>
              <a:rPr lang="en-US" sz="2400" dirty="0">
                <a:solidFill>
                  <a:schemeClr val="accent2"/>
                </a:solidFill>
              </a:rPr>
              <a:t>Checkpoint Receptors</a:t>
            </a:r>
          </a:p>
        </p:txBody>
      </p:sp>
      <p:sp>
        <p:nvSpPr>
          <p:cNvPr id="11" name="Text Placeholder 3"/>
          <p:cNvSpPr txBox="1">
            <a:spLocks/>
          </p:cNvSpPr>
          <p:nvPr/>
        </p:nvSpPr>
        <p:spPr bwMode="auto">
          <a:xfrm>
            <a:off x="178443" y="1013791"/>
            <a:ext cx="8326582" cy="33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Tx/>
              <a:buNone/>
              <a:tabLst/>
              <a:defRPr sz="2200" b="0" i="1">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Arial" panose="020B0604020202020204" pitchFamily="34" charset="0"/>
              <a:buChar char="•"/>
              <a:defRPr sz="2000" b="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b="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sz="1600" b="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600" kern="0" smtClean="0"/>
              <a:t>Tools are needed to screen for and develop new therapeutics</a:t>
            </a:r>
            <a:endParaRPr lang="en-US" sz="1600" kern="0" dirty="0"/>
          </a:p>
        </p:txBody>
      </p:sp>
    </p:spTree>
    <p:extLst>
      <p:ext uri="{BB962C8B-B14F-4D97-AF65-F5344CB8AC3E}">
        <p14:creationId xmlns:p14="http://schemas.microsoft.com/office/powerpoint/2010/main" val="2265310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84" y="142875"/>
            <a:ext cx="8620737" cy="762000"/>
          </a:xfrm>
        </p:spPr>
        <p:txBody>
          <a:bodyPr/>
          <a:lstStyle/>
          <a:p>
            <a:r>
              <a:rPr lang="en-US" dirty="0" smtClean="0"/>
              <a:t>CD28 and ICOS Co-Stimulatory Receptors Also Signal Through SH2- Domain Containing Proteins</a:t>
            </a:r>
            <a:endParaRPr lang="en-US" dirty="0"/>
          </a:p>
        </p:txBody>
      </p:sp>
      <p:sp>
        <p:nvSpPr>
          <p:cNvPr id="3" name="Slide Number Placeholder 2"/>
          <p:cNvSpPr>
            <a:spLocks noGrp="1"/>
          </p:cNvSpPr>
          <p:nvPr>
            <p:ph type="sldNum" sz="quarter" idx="10"/>
          </p:nvPr>
        </p:nvSpPr>
        <p:spPr/>
        <p:txBody>
          <a:bodyPr/>
          <a:lstStyle/>
          <a:p>
            <a:pPr>
              <a:defRPr/>
            </a:pPr>
            <a:fld id="{B5A2DACB-D57D-4F82-85E5-B14000CB3121}" type="slidenum">
              <a:rPr lang="en-GB" altLang="en-US" smtClean="0"/>
              <a:pPr>
                <a:defRPr/>
              </a:pPr>
              <a:t>13</a:t>
            </a:fld>
            <a:endParaRPr lang="en-GB" altLang="en-US"/>
          </a:p>
        </p:txBody>
      </p:sp>
      <p:sp>
        <p:nvSpPr>
          <p:cNvPr id="4" name="Text Placeholder 3"/>
          <p:cNvSpPr>
            <a:spLocks noGrp="1"/>
          </p:cNvSpPr>
          <p:nvPr>
            <p:ph type="body" sz="quarter" idx="11"/>
          </p:nvPr>
        </p:nvSpPr>
        <p:spPr>
          <a:xfrm>
            <a:off x="749457" y="5625413"/>
            <a:ext cx="10924383" cy="297867"/>
          </a:xfrm>
        </p:spPr>
        <p:txBody>
          <a:bodyPr/>
          <a:lstStyle/>
          <a:p>
            <a:pPr marL="0" indent="3175"/>
            <a:r>
              <a:rPr lang="en-US" sz="1800" dirty="0" smtClean="0"/>
              <a:t>Robust Assays for CD28 and ICOS Co-Stimulatory Receptors Enable Rank Ordering of Agonist Antibodies</a:t>
            </a:r>
            <a:endParaRPr lang="en-US" sz="1800" dirty="0"/>
          </a:p>
        </p:txBody>
      </p:sp>
      <p:graphicFrame>
        <p:nvGraphicFramePr>
          <p:cNvPr id="5" name="Object 4"/>
          <p:cNvGraphicFramePr>
            <a:graphicFrameLocks noChangeAspect="1"/>
          </p:cNvGraphicFramePr>
          <p:nvPr>
            <p:extLst/>
          </p:nvPr>
        </p:nvGraphicFramePr>
        <p:xfrm>
          <a:off x="6229295" y="1755324"/>
          <a:ext cx="4789160" cy="3749040"/>
        </p:xfrm>
        <a:graphic>
          <a:graphicData uri="http://schemas.openxmlformats.org/presentationml/2006/ole">
            <mc:AlternateContent xmlns:mc="http://schemas.openxmlformats.org/markup-compatibility/2006">
              <mc:Choice xmlns:v="urn:schemas-microsoft-com:vml" Requires="v">
                <p:oleObj spid="_x0000_s17468" name="Prism 7" r:id="rId3" imgW="4003629" imgH="3133850" progId="Prism7.Document">
                  <p:embed/>
                </p:oleObj>
              </mc:Choice>
              <mc:Fallback>
                <p:oleObj name="Prism 7" r:id="rId3" imgW="4003629" imgH="3133850" progId="Prism7.Document">
                  <p:embed/>
                  <p:pic>
                    <p:nvPicPr>
                      <p:cNvPr id="5" name="Object 4"/>
                      <p:cNvPicPr/>
                      <p:nvPr/>
                    </p:nvPicPr>
                    <p:blipFill>
                      <a:blip r:embed="rId4"/>
                      <a:stretch>
                        <a:fillRect/>
                      </a:stretch>
                    </p:blipFill>
                    <p:spPr>
                      <a:xfrm>
                        <a:off x="6229295" y="1755324"/>
                        <a:ext cx="4789160" cy="374904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D5BD2DD-0B17-4A9E-893C-1A88672C8AA9}"/>
              </a:ext>
            </a:extLst>
          </p:cNvPr>
          <p:cNvGraphicFramePr>
            <a:graphicFrameLocks noChangeAspect="1"/>
          </p:cNvGraphicFramePr>
          <p:nvPr>
            <p:extLst/>
          </p:nvPr>
        </p:nvGraphicFramePr>
        <p:xfrm>
          <a:off x="782136" y="1742925"/>
          <a:ext cx="5062973" cy="3749040"/>
        </p:xfrm>
        <a:graphic>
          <a:graphicData uri="http://schemas.openxmlformats.org/presentationml/2006/ole">
            <mc:AlternateContent xmlns:mc="http://schemas.openxmlformats.org/markup-compatibility/2006">
              <mc:Choice xmlns:v="urn:schemas-microsoft-com:vml" Requires="v">
                <p:oleObj spid="_x0000_s17469" name="Prism 7" r:id="rId5" imgW="4085740" imgH="3025476" progId="Prism7.Document">
                  <p:embed/>
                </p:oleObj>
              </mc:Choice>
              <mc:Fallback>
                <p:oleObj name="Prism 7" r:id="rId5" imgW="4085740" imgH="3025476" progId="Prism7.Document">
                  <p:embed/>
                  <p:pic>
                    <p:nvPicPr>
                      <p:cNvPr id="6" name="Object 5">
                        <a:extLst>
                          <a:ext uri="{FF2B5EF4-FFF2-40B4-BE49-F238E27FC236}">
                            <a16:creationId xmlns:a16="http://schemas.microsoft.com/office/drawing/2014/main" id="{DD5BD2DD-0B17-4A9E-893C-1A88672C8AA9}"/>
                          </a:ext>
                        </a:extLst>
                      </p:cNvPr>
                      <p:cNvPicPr/>
                      <p:nvPr/>
                    </p:nvPicPr>
                    <p:blipFill>
                      <a:blip r:embed="rId6"/>
                      <a:stretch>
                        <a:fillRect/>
                      </a:stretch>
                    </p:blipFill>
                    <p:spPr>
                      <a:xfrm>
                        <a:off x="782136" y="1742925"/>
                        <a:ext cx="5062973" cy="3749040"/>
                      </a:xfrm>
                      <a:prstGeom prst="rect">
                        <a:avLst/>
                      </a:prstGeom>
                    </p:spPr>
                  </p:pic>
                </p:oleObj>
              </mc:Fallback>
            </mc:AlternateContent>
          </a:graphicData>
        </a:graphic>
      </p:graphicFrame>
      <p:sp>
        <p:nvSpPr>
          <p:cNvPr id="7" name="Text Placeholder 3"/>
          <p:cNvSpPr txBox="1">
            <a:spLocks/>
          </p:cNvSpPr>
          <p:nvPr/>
        </p:nvSpPr>
        <p:spPr bwMode="auto">
          <a:xfrm>
            <a:off x="508349" y="1108837"/>
            <a:ext cx="10629745" cy="35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0" rIns="45720" bIns="0" numCol="1" rtlCol="0" anchor="t" anchorCtr="0" compatLnSpc="1">
            <a:prstTxWarp prst="textNoShape">
              <a:avLst/>
            </a:prstTxWarp>
            <a:noAutofit/>
          </a:bodyPr>
          <a:lst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lang="en-US" sz="1500" b="0" i="1" smtClean="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Arial" panose="020B0604020202020204" pitchFamily="34" charset="0"/>
              <a:buChar char="•"/>
              <a:defRPr lang="en-US" sz="2000" b="0" smtClean="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lang="en-US" b="0" smtClean="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lang="en-US" sz="1600" b="0" smtClean="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lang="en-US"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800" kern="0" dirty="0" smtClean="0"/>
              <a:t>Assays measure ligand-mediated recruitment of Grb2 (CD28) or p85 (ICOS)</a:t>
            </a:r>
            <a:endParaRPr lang="en-US" sz="1800" kern="0" dirty="0"/>
          </a:p>
        </p:txBody>
      </p:sp>
    </p:spTree>
    <p:extLst>
      <p:ext uri="{BB962C8B-B14F-4D97-AF65-F5344CB8AC3E}">
        <p14:creationId xmlns:p14="http://schemas.microsoft.com/office/powerpoint/2010/main" val="7142266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42875"/>
            <a:ext cx="8077200" cy="762000"/>
          </a:xfrm>
        </p:spPr>
        <p:txBody>
          <a:bodyPr>
            <a:normAutofit fontScale="90000"/>
          </a:bodyPr>
          <a:lstStyle/>
          <a:p>
            <a:r>
              <a:rPr lang="en-US" dirty="0" smtClean="0"/>
              <a:t>PathHunter</a:t>
            </a:r>
            <a:r>
              <a:rPr lang="en-US" baseline="30000" dirty="0" smtClean="0"/>
              <a:t>®</a:t>
            </a:r>
            <a:r>
              <a:rPr lang="en-US" dirty="0" smtClean="0"/>
              <a:t> OX40 Assay – Quantifies NIK Stabilization in Response to Pathway Activation</a:t>
            </a:r>
            <a:endParaRPr lang="en-US" dirty="0"/>
          </a:p>
        </p:txBody>
      </p:sp>
      <p:sp>
        <p:nvSpPr>
          <p:cNvPr id="11" name="Text Placeholder 10"/>
          <p:cNvSpPr>
            <a:spLocks noGrp="1"/>
          </p:cNvSpPr>
          <p:nvPr>
            <p:ph type="body" idx="1"/>
          </p:nvPr>
        </p:nvSpPr>
        <p:spPr>
          <a:xfrm>
            <a:off x="850232" y="1098377"/>
            <a:ext cx="5386917" cy="639762"/>
          </a:xfrm>
        </p:spPr>
        <p:txBody>
          <a:bodyPr/>
          <a:lstStyle/>
          <a:p>
            <a:r>
              <a:rPr lang="en-US" dirty="0" smtClean="0"/>
              <a:t>Mechanism of Action</a:t>
            </a:r>
            <a:endParaRPr lang="en-US" dirty="0"/>
          </a:p>
        </p:txBody>
      </p:sp>
      <p:pic>
        <p:nvPicPr>
          <p:cNvPr id="19"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0000" r="908"/>
          <a:stretch/>
        </p:blipFill>
        <p:spPr>
          <a:xfrm>
            <a:off x="1007900" y="1719139"/>
            <a:ext cx="2912326" cy="4734620"/>
          </a:xfrm>
        </p:spPr>
      </p:pic>
      <p:sp>
        <p:nvSpPr>
          <p:cNvPr id="13" name="Text Placeholder 12"/>
          <p:cNvSpPr>
            <a:spLocks noGrp="1"/>
          </p:cNvSpPr>
          <p:nvPr>
            <p:ph type="body" sz="quarter" idx="3"/>
          </p:nvPr>
        </p:nvSpPr>
        <p:spPr>
          <a:xfrm>
            <a:off x="6780519" y="1098377"/>
            <a:ext cx="5389033" cy="639762"/>
          </a:xfrm>
        </p:spPr>
        <p:txBody>
          <a:bodyPr/>
          <a:lstStyle/>
          <a:p>
            <a:pPr algn="ctr"/>
            <a:r>
              <a:rPr lang="en-US" dirty="0" smtClean="0"/>
              <a:t>OX40 Signaling Assay (</a:t>
            </a:r>
            <a:r>
              <a:rPr lang="en-US" dirty="0">
                <a:hlinkClick r:id="rId3"/>
              </a:rPr>
              <a:t>93-1080C3</a:t>
            </a:r>
            <a:r>
              <a:rPr lang="en-US" dirty="0" smtClean="0"/>
              <a:t>)</a:t>
            </a:r>
            <a:endParaRPr lang="en-US" dirty="0"/>
          </a:p>
        </p:txBody>
      </p:sp>
      <p:pic>
        <p:nvPicPr>
          <p:cNvPr id="26" name="Picture 3"/>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5794" t="11015"/>
          <a:stretch/>
        </p:blipFill>
        <p:spPr>
          <a:xfrm>
            <a:off x="6604666" y="1931641"/>
            <a:ext cx="4977737" cy="3383822"/>
          </a:xfrm>
        </p:spPr>
      </p:pic>
      <p:graphicFrame>
        <p:nvGraphicFramePr>
          <p:cNvPr id="8" name="Table 7"/>
          <p:cNvGraphicFramePr>
            <a:graphicFrameLocks noGrp="1"/>
          </p:cNvGraphicFramePr>
          <p:nvPr>
            <p:extLst/>
          </p:nvPr>
        </p:nvGraphicFramePr>
        <p:xfrm>
          <a:off x="7147378" y="5245794"/>
          <a:ext cx="4383504" cy="1005840"/>
        </p:xfrm>
        <a:graphic>
          <a:graphicData uri="http://schemas.openxmlformats.org/drawingml/2006/table">
            <a:tbl>
              <a:tblPr bandRow="1">
                <a:tableStyleId>{ED083AE6-46FA-4A59-8FB0-9F97EB10719F}</a:tableStyleId>
              </a:tblPr>
              <a:tblGrid>
                <a:gridCol w="1830931">
                  <a:extLst>
                    <a:ext uri="{9D8B030D-6E8A-4147-A177-3AD203B41FA5}">
                      <a16:colId xmlns:a16="http://schemas.microsoft.com/office/drawing/2014/main" val="20000"/>
                    </a:ext>
                  </a:extLst>
                </a:gridCol>
                <a:gridCol w="2552573">
                  <a:extLst>
                    <a:ext uri="{9D8B030D-6E8A-4147-A177-3AD203B41FA5}">
                      <a16:colId xmlns:a16="http://schemas.microsoft.com/office/drawing/2014/main" val="20001"/>
                    </a:ext>
                  </a:extLst>
                </a:gridCol>
              </a:tblGrid>
              <a:tr h="225089">
                <a:tc>
                  <a:txBody>
                    <a:bodyPr/>
                    <a:lstStyle/>
                    <a:p>
                      <a:pPr algn="ctr"/>
                      <a:r>
                        <a:rPr lang="en-US" sz="1600" dirty="0"/>
                        <a:t>EC</a:t>
                      </a:r>
                      <a:r>
                        <a:rPr lang="en-US" sz="1600" baseline="-25000" dirty="0"/>
                        <a:t>50</a:t>
                      </a:r>
                      <a:endParaRPr lang="en-US" sz="1600" dirty="0"/>
                    </a:p>
                  </a:txBody>
                  <a:tcPr anchor="b"/>
                </a:tc>
                <a:tc>
                  <a:txBody>
                    <a:bodyPr/>
                    <a:lstStyle/>
                    <a:p>
                      <a:pPr algn="ctr"/>
                      <a:r>
                        <a:rPr lang="en-US" sz="1600" dirty="0"/>
                        <a:t>27.4 ng/mL</a:t>
                      </a:r>
                    </a:p>
                  </a:txBody>
                  <a:tcPr anchor="b"/>
                </a:tc>
                <a:extLst>
                  <a:ext uri="{0D108BD9-81ED-4DB2-BD59-A6C34878D82A}">
                    <a16:rowId xmlns:a16="http://schemas.microsoft.com/office/drawing/2014/main" val="10001"/>
                  </a:ext>
                </a:extLst>
              </a:tr>
              <a:tr h="225089">
                <a:tc>
                  <a:txBody>
                    <a:bodyPr/>
                    <a:lstStyle/>
                    <a:p>
                      <a:pPr algn="ctr"/>
                      <a:r>
                        <a:rPr lang="en-US" sz="1600" dirty="0"/>
                        <a:t>S:B</a:t>
                      </a:r>
                    </a:p>
                  </a:txBody>
                  <a:tcPr anchor="b"/>
                </a:tc>
                <a:tc>
                  <a:txBody>
                    <a:bodyPr/>
                    <a:lstStyle/>
                    <a:p>
                      <a:pPr algn="ctr"/>
                      <a:r>
                        <a:rPr lang="en-US" sz="1600" dirty="0"/>
                        <a:t>4</a:t>
                      </a:r>
                    </a:p>
                  </a:txBody>
                  <a:tcPr anchor="b"/>
                </a:tc>
                <a:extLst>
                  <a:ext uri="{0D108BD9-81ED-4DB2-BD59-A6C34878D82A}">
                    <a16:rowId xmlns:a16="http://schemas.microsoft.com/office/drawing/2014/main" val="10002"/>
                  </a:ext>
                </a:extLst>
              </a:tr>
              <a:tr h="225089">
                <a:tc>
                  <a:txBody>
                    <a:bodyPr/>
                    <a:lstStyle/>
                    <a:p>
                      <a:pPr algn="ctr"/>
                      <a:r>
                        <a:rPr lang="en-US" sz="1600" dirty="0"/>
                        <a:t>Assay Time</a:t>
                      </a:r>
                    </a:p>
                  </a:txBody>
                  <a:tcPr anchor="b"/>
                </a:tc>
                <a:tc>
                  <a:txBody>
                    <a:bodyPr/>
                    <a:lstStyle/>
                    <a:p>
                      <a:pPr algn="ctr"/>
                      <a:r>
                        <a:rPr lang="en-US" sz="1600" baseline="0" dirty="0"/>
                        <a:t>5 h</a:t>
                      </a:r>
                      <a:endParaRPr lang="en-US" sz="1600" dirty="0"/>
                    </a:p>
                  </a:txBody>
                  <a:tcPr anchor="b"/>
                </a:tc>
                <a:extLst>
                  <a:ext uri="{0D108BD9-81ED-4DB2-BD59-A6C34878D82A}">
                    <a16:rowId xmlns:a16="http://schemas.microsoft.com/office/drawing/2014/main" val="10003"/>
                  </a:ext>
                </a:extLst>
              </a:tr>
            </a:tbl>
          </a:graphicData>
        </a:graphic>
      </p:graphicFrame>
      <p:sp>
        <p:nvSpPr>
          <p:cNvPr id="14" name="Oval 13"/>
          <p:cNvSpPr/>
          <p:nvPr/>
        </p:nvSpPr>
        <p:spPr>
          <a:xfrm>
            <a:off x="1740980" y="3681238"/>
            <a:ext cx="803143" cy="41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0446" y="3625564"/>
            <a:ext cx="540534" cy="523220"/>
          </a:xfrm>
          <a:prstGeom prst="rect">
            <a:avLst/>
          </a:prstGeom>
          <a:noFill/>
        </p:spPr>
        <p:txBody>
          <a:bodyPr wrap="non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a:t>
            </a:r>
            <a:endParaRPr lang="en-US" sz="2800" dirty="0" smtClean="0">
              <a:solidFill>
                <a:schemeClr val="bg1"/>
              </a:solidFill>
            </a:endParaRPr>
          </a:p>
        </p:txBody>
      </p:sp>
    </p:spTree>
    <p:extLst>
      <p:ext uri="{BB962C8B-B14F-4D97-AF65-F5344CB8AC3E}">
        <p14:creationId xmlns:p14="http://schemas.microsoft.com/office/powerpoint/2010/main" val="177189897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7731" y="142875"/>
            <a:ext cx="9187961" cy="762000"/>
          </a:xfrm>
        </p:spPr>
        <p:txBody>
          <a:bodyPr>
            <a:normAutofit fontScale="90000"/>
          </a:bodyPr>
          <a:lstStyle/>
          <a:p>
            <a:r>
              <a:rPr lang="en-US" dirty="0" smtClean="0"/>
              <a:t>PathHunter</a:t>
            </a:r>
            <a:r>
              <a:rPr lang="en-US" baseline="30000" dirty="0" smtClean="0"/>
              <a:t>®</a:t>
            </a:r>
            <a:r>
              <a:rPr lang="en-US" dirty="0" smtClean="0"/>
              <a:t> Pathway Reporter Assays – Measure Pathway activation using Endogenous or </a:t>
            </a:r>
            <a:r>
              <a:rPr lang="en-US" dirty="0" err="1" smtClean="0"/>
              <a:t>Heterologously</a:t>
            </a:r>
            <a:r>
              <a:rPr lang="en-US" dirty="0" smtClean="0"/>
              <a:t>-Expressed Receptors </a:t>
            </a:r>
            <a:endParaRPr lang="en-US" dirty="0"/>
          </a:p>
        </p:txBody>
      </p:sp>
      <p:sp>
        <p:nvSpPr>
          <p:cNvPr id="15" name="TextBox 10"/>
          <p:cNvSpPr txBox="1"/>
          <p:nvPr/>
        </p:nvSpPr>
        <p:spPr>
          <a:xfrm>
            <a:off x="6677608" y="1835645"/>
            <a:ext cx="3263629" cy="584775"/>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smtClean="0"/>
              <a:t>PathHunter HEK293 </a:t>
            </a:r>
            <a:r>
              <a:rPr lang="en-US" sz="1600" b="1" dirty="0"/>
              <a:t>CD27-NF-κB Pathway Reporter Assay</a:t>
            </a:r>
          </a:p>
        </p:txBody>
      </p:sp>
      <p:sp>
        <p:nvSpPr>
          <p:cNvPr id="17" name="TextBox 123"/>
          <p:cNvSpPr txBox="1"/>
          <p:nvPr/>
        </p:nvSpPr>
        <p:spPr>
          <a:xfrm>
            <a:off x="2293637" y="1795809"/>
            <a:ext cx="3263629" cy="584775"/>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smtClean="0"/>
              <a:t>PathHunter U2OS NF-</a:t>
            </a:r>
            <a:r>
              <a:rPr lang="en-US" sz="1600" b="1" dirty="0" err="1" smtClean="0"/>
              <a:t>κB</a:t>
            </a:r>
            <a:r>
              <a:rPr lang="en-US" sz="1600" b="1" dirty="0" smtClean="0"/>
              <a:t> </a:t>
            </a:r>
          </a:p>
          <a:p>
            <a:pPr algn="ctr"/>
            <a:r>
              <a:rPr lang="en-US" sz="1600" b="1" dirty="0" smtClean="0"/>
              <a:t>Pathway </a:t>
            </a:r>
            <a:r>
              <a:rPr lang="en-US" sz="1600" b="1" dirty="0"/>
              <a:t>Reporter Assay</a:t>
            </a:r>
          </a:p>
        </p:txBody>
      </p:sp>
      <p:grpSp>
        <p:nvGrpSpPr>
          <p:cNvPr id="88" name="Group 87"/>
          <p:cNvGrpSpPr/>
          <p:nvPr/>
        </p:nvGrpSpPr>
        <p:grpSpPr>
          <a:xfrm>
            <a:off x="671163" y="2504103"/>
            <a:ext cx="4847929" cy="2800351"/>
            <a:chOff x="1200446" y="2284413"/>
            <a:chExt cx="4847929" cy="2800351"/>
          </a:xfrm>
        </p:grpSpPr>
        <p:sp>
          <p:nvSpPr>
            <p:cNvPr id="14" name="Oval 13"/>
            <p:cNvSpPr/>
            <p:nvPr/>
          </p:nvSpPr>
          <p:spPr>
            <a:xfrm>
              <a:off x="1740980" y="3681238"/>
              <a:ext cx="803143" cy="4153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0446" y="3625564"/>
              <a:ext cx="540534" cy="523220"/>
            </a:xfrm>
            <a:prstGeom prst="rect">
              <a:avLst/>
            </a:prstGeom>
            <a:noFill/>
          </p:spPr>
          <p:txBody>
            <a:bodyPr wrap="non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a:t>
              </a:r>
              <a:endParaRPr lang="en-US" sz="2800" dirty="0" smtClean="0">
                <a:solidFill>
                  <a:schemeClr val="bg1"/>
                </a:solidFill>
              </a:endParaRPr>
            </a:p>
          </p:txBody>
        </p:sp>
        <p:sp>
          <p:nvSpPr>
            <p:cNvPr id="18" name="Rectangle 5"/>
            <p:cNvSpPr>
              <a:spLocks noChangeArrowheads="1"/>
            </p:cNvSpPr>
            <p:nvPr/>
          </p:nvSpPr>
          <p:spPr bwMode="auto">
            <a:xfrm>
              <a:off x="2468563"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 name="Rectangle 6"/>
            <p:cNvSpPr>
              <a:spLocks noChangeArrowheads="1"/>
            </p:cNvSpPr>
            <p:nvPr/>
          </p:nvSpPr>
          <p:spPr bwMode="auto">
            <a:xfrm>
              <a:off x="2657475" y="4606926"/>
              <a:ext cx="211137"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-11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 name="Rectangle 7"/>
            <p:cNvSpPr>
              <a:spLocks noChangeArrowheads="1"/>
            </p:cNvSpPr>
            <p:nvPr/>
          </p:nvSpPr>
          <p:spPr bwMode="auto">
            <a:xfrm>
              <a:off x="2924175"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 name="Rectangle 8"/>
            <p:cNvSpPr>
              <a:spLocks noChangeArrowheads="1"/>
            </p:cNvSpPr>
            <p:nvPr/>
          </p:nvSpPr>
          <p:spPr bwMode="auto">
            <a:xfrm>
              <a:off x="3113088" y="4606926"/>
              <a:ext cx="211137"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3" name="Rectangle 9"/>
            <p:cNvSpPr>
              <a:spLocks noChangeArrowheads="1"/>
            </p:cNvSpPr>
            <p:nvPr/>
          </p:nvSpPr>
          <p:spPr bwMode="auto">
            <a:xfrm>
              <a:off x="3413125"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4" name="Rectangle 10"/>
            <p:cNvSpPr>
              <a:spLocks noChangeArrowheads="1"/>
            </p:cNvSpPr>
            <p:nvPr/>
          </p:nvSpPr>
          <p:spPr bwMode="auto">
            <a:xfrm>
              <a:off x="3602038" y="4606926"/>
              <a:ext cx="1555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5" name="Rectangle 11"/>
            <p:cNvSpPr>
              <a:spLocks noChangeArrowheads="1"/>
            </p:cNvSpPr>
            <p:nvPr/>
          </p:nvSpPr>
          <p:spPr bwMode="auto">
            <a:xfrm>
              <a:off x="3868738"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7" name="Rectangle 12"/>
            <p:cNvSpPr>
              <a:spLocks noChangeArrowheads="1"/>
            </p:cNvSpPr>
            <p:nvPr/>
          </p:nvSpPr>
          <p:spPr bwMode="auto">
            <a:xfrm>
              <a:off x="4057650" y="4606926"/>
              <a:ext cx="1555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8" name="Rectangle 13"/>
            <p:cNvSpPr>
              <a:spLocks noChangeArrowheads="1"/>
            </p:cNvSpPr>
            <p:nvPr/>
          </p:nvSpPr>
          <p:spPr bwMode="auto">
            <a:xfrm>
              <a:off x="4325938"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9" name="Rectangle 14"/>
            <p:cNvSpPr>
              <a:spLocks noChangeArrowheads="1"/>
            </p:cNvSpPr>
            <p:nvPr/>
          </p:nvSpPr>
          <p:spPr bwMode="auto">
            <a:xfrm>
              <a:off x="4514850" y="4606926"/>
              <a:ext cx="1555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15"/>
            <p:cNvSpPr>
              <a:spLocks noChangeArrowheads="1"/>
            </p:cNvSpPr>
            <p:nvPr/>
          </p:nvSpPr>
          <p:spPr bwMode="auto">
            <a:xfrm>
              <a:off x="4781550"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 name="Rectangle 16"/>
            <p:cNvSpPr>
              <a:spLocks noChangeArrowheads="1"/>
            </p:cNvSpPr>
            <p:nvPr/>
          </p:nvSpPr>
          <p:spPr bwMode="auto">
            <a:xfrm>
              <a:off x="4970463" y="4606926"/>
              <a:ext cx="1555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-6</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 name="Rectangle 17"/>
            <p:cNvSpPr>
              <a:spLocks noChangeArrowheads="1"/>
            </p:cNvSpPr>
            <p:nvPr/>
          </p:nvSpPr>
          <p:spPr bwMode="auto">
            <a:xfrm>
              <a:off x="5237163"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3" name="Rectangle 18"/>
            <p:cNvSpPr>
              <a:spLocks noChangeArrowheads="1"/>
            </p:cNvSpPr>
            <p:nvPr/>
          </p:nvSpPr>
          <p:spPr bwMode="auto">
            <a:xfrm>
              <a:off x="5437188" y="4606926"/>
              <a:ext cx="1555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4" name="Rectangle 19"/>
            <p:cNvSpPr>
              <a:spLocks noChangeArrowheads="1"/>
            </p:cNvSpPr>
            <p:nvPr/>
          </p:nvSpPr>
          <p:spPr bwMode="auto">
            <a:xfrm>
              <a:off x="5692775" y="4606926"/>
              <a:ext cx="2889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5" name="Rectangle 20"/>
            <p:cNvSpPr>
              <a:spLocks noChangeArrowheads="1"/>
            </p:cNvSpPr>
            <p:nvPr/>
          </p:nvSpPr>
          <p:spPr bwMode="auto">
            <a:xfrm>
              <a:off x="5892800" y="4606926"/>
              <a:ext cx="1555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6" name="Freeform 21"/>
            <p:cNvSpPr>
              <a:spLocks noEditPoints="1"/>
            </p:cNvSpPr>
            <p:nvPr/>
          </p:nvSpPr>
          <p:spPr bwMode="auto">
            <a:xfrm>
              <a:off x="2630488" y="4518026"/>
              <a:ext cx="3224212" cy="63500"/>
            </a:xfrm>
            <a:custGeom>
              <a:avLst/>
              <a:gdLst>
                <a:gd name="T0" fmla="*/ 7 w 2031"/>
                <a:gd name="T1" fmla="*/ 0 h 40"/>
                <a:gd name="T2" fmla="*/ 295 w 2031"/>
                <a:gd name="T3" fmla="*/ 40 h 40"/>
                <a:gd name="T4" fmla="*/ 871 w 2031"/>
                <a:gd name="T5" fmla="*/ 0 h 40"/>
                <a:gd name="T6" fmla="*/ 1159 w 2031"/>
                <a:gd name="T7" fmla="*/ 40 h 40"/>
                <a:gd name="T8" fmla="*/ 1735 w 2031"/>
                <a:gd name="T9" fmla="*/ 0 h 40"/>
                <a:gd name="T10" fmla="*/ 2024 w 2031"/>
                <a:gd name="T11" fmla="*/ 40 h 40"/>
                <a:gd name="T12" fmla="*/ 145 w 2031"/>
                <a:gd name="T13" fmla="*/ 0 h 40"/>
                <a:gd name="T14" fmla="*/ 180 w 2031"/>
                <a:gd name="T15" fmla="*/ 23 h 40"/>
                <a:gd name="T16" fmla="*/ 231 w 2031"/>
                <a:gd name="T17" fmla="*/ 0 h 40"/>
                <a:gd name="T18" fmla="*/ 250 w 2031"/>
                <a:gd name="T19" fmla="*/ 23 h 40"/>
                <a:gd name="T20" fmla="*/ 282 w 2031"/>
                <a:gd name="T21" fmla="*/ 0 h 40"/>
                <a:gd name="T22" fmla="*/ 381 w 2031"/>
                <a:gd name="T23" fmla="*/ 23 h 40"/>
                <a:gd name="T24" fmla="*/ 469 w 2031"/>
                <a:gd name="T25" fmla="*/ 0 h 40"/>
                <a:gd name="T26" fmla="*/ 497 w 2031"/>
                <a:gd name="T27" fmla="*/ 23 h 40"/>
                <a:gd name="T28" fmla="*/ 538 w 2031"/>
                <a:gd name="T29" fmla="*/ 0 h 40"/>
                <a:gd name="T30" fmla="*/ 555 w 2031"/>
                <a:gd name="T31" fmla="*/ 23 h 40"/>
                <a:gd name="T32" fmla="*/ 669 w 2031"/>
                <a:gd name="T33" fmla="*/ 0 h 40"/>
                <a:gd name="T34" fmla="*/ 721 w 2031"/>
                <a:gd name="T35" fmla="*/ 23 h 40"/>
                <a:gd name="T36" fmla="*/ 785 w 2031"/>
                <a:gd name="T37" fmla="*/ 0 h 40"/>
                <a:gd name="T38" fmla="*/ 807 w 2031"/>
                <a:gd name="T39" fmla="*/ 23 h 40"/>
                <a:gd name="T40" fmla="*/ 843 w 2031"/>
                <a:gd name="T41" fmla="*/ 0 h 40"/>
                <a:gd name="T42" fmla="*/ 857 w 2031"/>
                <a:gd name="T43" fmla="*/ 23 h 40"/>
                <a:gd name="T44" fmla="*/ 1009 w 2031"/>
                <a:gd name="T45" fmla="*/ 0 h 40"/>
                <a:gd name="T46" fmla="*/ 1045 w 2031"/>
                <a:gd name="T47" fmla="*/ 23 h 40"/>
                <a:gd name="T48" fmla="*/ 1095 w 2031"/>
                <a:gd name="T49" fmla="*/ 0 h 40"/>
                <a:gd name="T50" fmla="*/ 1114 w 2031"/>
                <a:gd name="T51" fmla="*/ 23 h 40"/>
                <a:gd name="T52" fmla="*/ 1146 w 2031"/>
                <a:gd name="T53" fmla="*/ 0 h 40"/>
                <a:gd name="T54" fmla="*/ 1245 w 2031"/>
                <a:gd name="T55" fmla="*/ 23 h 40"/>
                <a:gd name="T56" fmla="*/ 1333 w 2031"/>
                <a:gd name="T57" fmla="*/ 0 h 40"/>
                <a:gd name="T58" fmla="*/ 1361 w 2031"/>
                <a:gd name="T59" fmla="*/ 23 h 40"/>
                <a:gd name="T60" fmla="*/ 1403 w 2031"/>
                <a:gd name="T61" fmla="*/ 0 h 40"/>
                <a:gd name="T62" fmla="*/ 1419 w 2031"/>
                <a:gd name="T63" fmla="*/ 23 h 40"/>
                <a:gd name="T64" fmla="*/ 1534 w 2031"/>
                <a:gd name="T65" fmla="*/ 0 h 40"/>
                <a:gd name="T66" fmla="*/ 1585 w 2031"/>
                <a:gd name="T67" fmla="*/ 23 h 40"/>
                <a:gd name="T68" fmla="*/ 1649 w 2031"/>
                <a:gd name="T69" fmla="*/ 0 h 40"/>
                <a:gd name="T70" fmla="*/ 1671 w 2031"/>
                <a:gd name="T71" fmla="*/ 23 h 40"/>
                <a:gd name="T72" fmla="*/ 1707 w 2031"/>
                <a:gd name="T73" fmla="*/ 0 h 40"/>
                <a:gd name="T74" fmla="*/ 1722 w 2031"/>
                <a:gd name="T75" fmla="*/ 23 h 40"/>
                <a:gd name="T76" fmla="*/ 1873 w 2031"/>
                <a:gd name="T77" fmla="*/ 0 h 40"/>
                <a:gd name="T78" fmla="*/ 1909 w 2031"/>
                <a:gd name="T79" fmla="*/ 23 h 40"/>
                <a:gd name="T80" fmla="*/ 1960 w 2031"/>
                <a:gd name="T81" fmla="*/ 0 h 40"/>
                <a:gd name="T82" fmla="*/ 1978 w 2031"/>
                <a:gd name="T83" fmla="*/ 23 h 40"/>
                <a:gd name="T84" fmla="*/ 2010 w 2031"/>
                <a:gd name="T8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1" h="40">
                  <a:moveTo>
                    <a:pt x="0" y="0"/>
                  </a:moveTo>
                  <a:lnTo>
                    <a:pt x="2031" y="0"/>
                  </a:lnTo>
                  <a:moveTo>
                    <a:pt x="7" y="0"/>
                  </a:moveTo>
                  <a:lnTo>
                    <a:pt x="7" y="40"/>
                  </a:lnTo>
                  <a:moveTo>
                    <a:pt x="295" y="0"/>
                  </a:moveTo>
                  <a:lnTo>
                    <a:pt x="295" y="40"/>
                  </a:lnTo>
                  <a:moveTo>
                    <a:pt x="583" y="0"/>
                  </a:moveTo>
                  <a:lnTo>
                    <a:pt x="583" y="40"/>
                  </a:lnTo>
                  <a:moveTo>
                    <a:pt x="871" y="0"/>
                  </a:moveTo>
                  <a:lnTo>
                    <a:pt x="871" y="40"/>
                  </a:lnTo>
                  <a:moveTo>
                    <a:pt x="1159" y="0"/>
                  </a:moveTo>
                  <a:lnTo>
                    <a:pt x="1159" y="40"/>
                  </a:lnTo>
                  <a:moveTo>
                    <a:pt x="1447" y="0"/>
                  </a:moveTo>
                  <a:lnTo>
                    <a:pt x="1447" y="40"/>
                  </a:lnTo>
                  <a:moveTo>
                    <a:pt x="1735" y="0"/>
                  </a:moveTo>
                  <a:lnTo>
                    <a:pt x="1735" y="40"/>
                  </a:lnTo>
                  <a:moveTo>
                    <a:pt x="2024" y="0"/>
                  </a:moveTo>
                  <a:lnTo>
                    <a:pt x="2024" y="40"/>
                  </a:lnTo>
                  <a:moveTo>
                    <a:pt x="93" y="0"/>
                  </a:moveTo>
                  <a:lnTo>
                    <a:pt x="93" y="23"/>
                  </a:lnTo>
                  <a:moveTo>
                    <a:pt x="145" y="0"/>
                  </a:moveTo>
                  <a:lnTo>
                    <a:pt x="145" y="23"/>
                  </a:lnTo>
                  <a:moveTo>
                    <a:pt x="180" y="0"/>
                  </a:moveTo>
                  <a:lnTo>
                    <a:pt x="180" y="23"/>
                  </a:lnTo>
                  <a:moveTo>
                    <a:pt x="208" y="0"/>
                  </a:moveTo>
                  <a:lnTo>
                    <a:pt x="208" y="23"/>
                  </a:lnTo>
                  <a:moveTo>
                    <a:pt x="231" y="0"/>
                  </a:moveTo>
                  <a:lnTo>
                    <a:pt x="231" y="23"/>
                  </a:lnTo>
                  <a:moveTo>
                    <a:pt x="250" y="0"/>
                  </a:moveTo>
                  <a:lnTo>
                    <a:pt x="250" y="23"/>
                  </a:lnTo>
                  <a:moveTo>
                    <a:pt x="267" y="0"/>
                  </a:moveTo>
                  <a:lnTo>
                    <a:pt x="267" y="23"/>
                  </a:lnTo>
                  <a:moveTo>
                    <a:pt x="282" y="0"/>
                  </a:moveTo>
                  <a:lnTo>
                    <a:pt x="282" y="23"/>
                  </a:lnTo>
                  <a:moveTo>
                    <a:pt x="381" y="0"/>
                  </a:moveTo>
                  <a:lnTo>
                    <a:pt x="381" y="23"/>
                  </a:lnTo>
                  <a:moveTo>
                    <a:pt x="433" y="0"/>
                  </a:moveTo>
                  <a:lnTo>
                    <a:pt x="433" y="23"/>
                  </a:lnTo>
                  <a:moveTo>
                    <a:pt x="469" y="0"/>
                  </a:moveTo>
                  <a:lnTo>
                    <a:pt x="469" y="23"/>
                  </a:lnTo>
                  <a:moveTo>
                    <a:pt x="497" y="0"/>
                  </a:moveTo>
                  <a:lnTo>
                    <a:pt x="497" y="23"/>
                  </a:lnTo>
                  <a:moveTo>
                    <a:pt x="519" y="0"/>
                  </a:moveTo>
                  <a:lnTo>
                    <a:pt x="519" y="23"/>
                  </a:lnTo>
                  <a:moveTo>
                    <a:pt x="538" y="0"/>
                  </a:moveTo>
                  <a:lnTo>
                    <a:pt x="538" y="23"/>
                  </a:lnTo>
                  <a:moveTo>
                    <a:pt x="555" y="0"/>
                  </a:moveTo>
                  <a:lnTo>
                    <a:pt x="555" y="23"/>
                  </a:lnTo>
                  <a:moveTo>
                    <a:pt x="570" y="0"/>
                  </a:moveTo>
                  <a:lnTo>
                    <a:pt x="570" y="23"/>
                  </a:lnTo>
                  <a:moveTo>
                    <a:pt x="669" y="0"/>
                  </a:moveTo>
                  <a:lnTo>
                    <a:pt x="669" y="23"/>
                  </a:lnTo>
                  <a:moveTo>
                    <a:pt x="721" y="0"/>
                  </a:moveTo>
                  <a:lnTo>
                    <a:pt x="721" y="23"/>
                  </a:lnTo>
                  <a:moveTo>
                    <a:pt x="757" y="0"/>
                  </a:moveTo>
                  <a:lnTo>
                    <a:pt x="757" y="23"/>
                  </a:lnTo>
                  <a:moveTo>
                    <a:pt x="785" y="0"/>
                  </a:moveTo>
                  <a:lnTo>
                    <a:pt x="785" y="23"/>
                  </a:lnTo>
                  <a:moveTo>
                    <a:pt x="807" y="0"/>
                  </a:moveTo>
                  <a:lnTo>
                    <a:pt x="807" y="23"/>
                  </a:lnTo>
                  <a:moveTo>
                    <a:pt x="826" y="0"/>
                  </a:moveTo>
                  <a:lnTo>
                    <a:pt x="826" y="23"/>
                  </a:lnTo>
                  <a:moveTo>
                    <a:pt x="843" y="0"/>
                  </a:moveTo>
                  <a:lnTo>
                    <a:pt x="843" y="23"/>
                  </a:lnTo>
                  <a:moveTo>
                    <a:pt x="857" y="0"/>
                  </a:moveTo>
                  <a:lnTo>
                    <a:pt x="857" y="23"/>
                  </a:lnTo>
                  <a:moveTo>
                    <a:pt x="957" y="0"/>
                  </a:moveTo>
                  <a:lnTo>
                    <a:pt x="957" y="23"/>
                  </a:lnTo>
                  <a:moveTo>
                    <a:pt x="1009" y="0"/>
                  </a:moveTo>
                  <a:lnTo>
                    <a:pt x="1009" y="23"/>
                  </a:lnTo>
                  <a:moveTo>
                    <a:pt x="1045" y="0"/>
                  </a:moveTo>
                  <a:lnTo>
                    <a:pt x="1045" y="23"/>
                  </a:lnTo>
                  <a:moveTo>
                    <a:pt x="1073" y="0"/>
                  </a:moveTo>
                  <a:lnTo>
                    <a:pt x="1073" y="23"/>
                  </a:lnTo>
                  <a:moveTo>
                    <a:pt x="1095" y="0"/>
                  </a:moveTo>
                  <a:lnTo>
                    <a:pt x="1095" y="23"/>
                  </a:lnTo>
                  <a:moveTo>
                    <a:pt x="1114" y="0"/>
                  </a:moveTo>
                  <a:lnTo>
                    <a:pt x="1114" y="23"/>
                  </a:lnTo>
                  <a:moveTo>
                    <a:pt x="1131" y="0"/>
                  </a:moveTo>
                  <a:lnTo>
                    <a:pt x="1131" y="23"/>
                  </a:lnTo>
                  <a:moveTo>
                    <a:pt x="1146" y="0"/>
                  </a:moveTo>
                  <a:lnTo>
                    <a:pt x="1146" y="23"/>
                  </a:lnTo>
                  <a:moveTo>
                    <a:pt x="1245" y="0"/>
                  </a:moveTo>
                  <a:lnTo>
                    <a:pt x="1245" y="23"/>
                  </a:lnTo>
                  <a:moveTo>
                    <a:pt x="1297" y="0"/>
                  </a:moveTo>
                  <a:lnTo>
                    <a:pt x="1297" y="23"/>
                  </a:lnTo>
                  <a:moveTo>
                    <a:pt x="1333" y="0"/>
                  </a:moveTo>
                  <a:lnTo>
                    <a:pt x="1333" y="23"/>
                  </a:lnTo>
                  <a:moveTo>
                    <a:pt x="1361" y="0"/>
                  </a:moveTo>
                  <a:lnTo>
                    <a:pt x="1361" y="23"/>
                  </a:lnTo>
                  <a:moveTo>
                    <a:pt x="1383" y="0"/>
                  </a:moveTo>
                  <a:lnTo>
                    <a:pt x="1383" y="23"/>
                  </a:lnTo>
                  <a:moveTo>
                    <a:pt x="1403" y="0"/>
                  </a:moveTo>
                  <a:lnTo>
                    <a:pt x="1403" y="23"/>
                  </a:lnTo>
                  <a:moveTo>
                    <a:pt x="1419" y="0"/>
                  </a:moveTo>
                  <a:lnTo>
                    <a:pt x="1419" y="23"/>
                  </a:lnTo>
                  <a:moveTo>
                    <a:pt x="1434" y="0"/>
                  </a:moveTo>
                  <a:lnTo>
                    <a:pt x="1434" y="23"/>
                  </a:lnTo>
                  <a:moveTo>
                    <a:pt x="1534" y="0"/>
                  </a:moveTo>
                  <a:lnTo>
                    <a:pt x="1534" y="23"/>
                  </a:lnTo>
                  <a:moveTo>
                    <a:pt x="1585" y="0"/>
                  </a:moveTo>
                  <a:lnTo>
                    <a:pt x="1585" y="23"/>
                  </a:lnTo>
                  <a:moveTo>
                    <a:pt x="1621" y="0"/>
                  </a:moveTo>
                  <a:lnTo>
                    <a:pt x="1621" y="23"/>
                  </a:lnTo>
                  <a:moveTo>
                    <a:pt x="1649" y="0"/>
                  </a:moveTo>
                  <a:lnTo>
                    <a:pt x="1649" y="23"/>
                  </a:lnTo>
                  <a:moveTo>
                    <a:pt x="1671" y="0"/>
                  </a:moveTo>
                  <a:lnTo>
                    <a:pt x="1671" y="23"/>
                  </a:lnTo>
                  <a:moveTo>
                    <a:pt x="1691" y="0"/>
                  </a:moveTo>
                  <a:lnTo>
                    <a:pt x="1691" y="23"/>
                  </a:lnTo>
                  <a:moveTo>
                    <a:pt x="1707" y="0"/>
                  </a:moveTo>
                  <a:lnTo>
                    <a:pt x="1707" y="23"/>
                  </a:lnTo>
                  <a:moveTo>
                    <a:pt x="1722" y="0"/>
                  </a:moveTo>
                  <a:lnTo>
                    <a:pt x="1722" y="23"/>
                  </a:lnTo>
                  <a:moveTo>
                    <a:pt x="1822" y="0"/>
                  </a:moveTo>
                  <a:lnTo>
                    <a:pt x="1822" y="23"/>
                  </a:lnTo>
                  <a:moveTo>
                    <a:pt x="1873" y="0"/>
                  </a:moveTo>
                  <a:lnTo>
                    <a:pt x="1873" y="23"/>
                  </a:lnTo>
                  <a:moveTo>
                    <a:pt x="1909" y="0"/>
                  </a:moveTo>
                  <a:lnTo>
                    <a:pt x="1909" y="23"/>
                  </a:lnTo>
                  <a:moveTo>
                    <a:pt x="1937" y="0"/>
                  </a:moveTo>
                  <a:lnTo>
                    <a:pt x="1937" y="23"/>
                  </a:lnTo>
                  <a:moveTo>
                    <a:pt x="1960" y="0"/>
                  </a:moveTo>
                  <a:lnTo>
                    <a:pt x="1960" y="23"/>
                  </a:lnTo>
                  <a:moveTo>
                    <a:pt x="1978" y="0"/>
                  </a:moveTo>
                  <a:lnTo>
                    <a:pt x="1978" y="23"/>
                  </a:lnTo>
                  <a:moveTo>
                    <a:pt x="1996" y="0"/>
                  </a:moveTo>
                  <a:lnTo>
                    <a:pt x="1996" y="23"/>
                  </a:lnTo>
                  <a:moveTo>
                    <a:pt x="2010" y="0"/>
                  </a:moveTo>
                  <a:lnTo>
                    <a:pt x="2010" y="23"/>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22"/>
            <p:cNvSpPr>
              <a:spLocks noChangeArrowheads="1"/>
            </p:cNvSpPr>
            <p:nvPr/>
          </p:nvSpPr>
          <p:spPr bwMode="auto">
            <a:xfrm>
              <a:off x="2468563" y="4418013"/>
              <a:ext cx="18891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8" name="Rectangle 23"/>
            <p:cNvSpPr>
              <a:spLocks noChangeArrowheads="1"/>
            </p:cNvSpPr>
            <p:nvPr/>
          </p:nvSpPr>
          <p:spPr bwMode="auto">
            <a:xfrm>
              <a:off x="2011363" y="3884613"/>
              <a:ext cx="67786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500000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9" name="Rectangle 24"/>
            <p:cNvSpPr>
              <a:spLocks noChangeArrowheads="1"/>
            </p:cNvSpPr>
            <p:nvPr/>
          </p:nvSpPr>
          <p:spPr bwMode="auto">
            <a:xfrm>
              <a:off x="1922463" y="3351213"/>
              <a:ext cx="7778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1000000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0" name="Rectangle 25"/>
            <p:cNvSpPr>
              <a:spLocks noChangeArrowheads="1"/>
            </p:cNvSpPr>
            <p:nvPr/>
          </p:nvSpPr>
          <p:spPr bwMode="auto">
            <a:xfrm>
              <a:off x="1922463" y="2817813"/>
              <a:ext cx="7778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1500000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1" name="Rectangle 26"/>
            <p:cNvSpPr>
              <a:spLocks noChangeArrowheads="1"/>
            </p:cNvSpPr>
            <p:nvPr/>
          </p:nvSpPr>
          <p:spPr bwMode="auto">
            <a:xfrm>
              <a:off x="1922463" y="2284413"/>
              <a:ext cx="7778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2000000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2" name="Freeform 27"/>
            <p:cNvSpPr>
              <a:spLocks noEditPoints="1"/>
            </p:cNvSpPr>
            <p:nvPr/>
          </p:nvSpPr>
          <p:spPr bwMode="auto">
            <a:xfrm>
              <a:off x="2576513" y="2373313"/>
              <a:ext cx="65087" cy="2154238"/>
            </a:xfrm>
            <a:custGeom>
              <a:avLst/>
              <a:gdLst>
                <a:gd name="T0" fmla="*/ 41 w 41"/>
                <a:gd name="T1" fmla="*/ 1357 h 1357"/>
                <a:gd name="T2" fmla="*/ 41 w 41"/>
                <a:gd name="T3" fmla="*/ 0 h 1357"/>
                <a:gd name="T4" fmla="*/ 41 w 41"/>
                <a:gd name="T5" fmla="*/ 1351 h 1357"/>
                <a:gd name="T6" fmla="*/ 0 w 41"/>
                <a:gd name="T7" fmla="*/ 1351 h 1357"/>
                <a:gd name="T8" fmla="*/ 41 w 41"/>
                <a:gd name="T9" fmla="*/ 1015 h 1357"/>
                <a:gd name="T10" fmla="*/ 0 w 41"/>
                <a:gd name="T11" fmla="*/ 1015 h 1357"/>
                <a:gd name="T12" fmla="*/ 41 w 41"/>
                <a:gd name="T13" fmla="*/ 679 h 1357"/>
                <a:gd name="T14" fmla="*/ 0 w 41"/>
                <a:gd name="T15" fmla="*/ 679 h 1357"/>
                <a:gd name="T16" fmla="*/ 41 w 41"/>
                <a:gd name="T17" fmla="*/ 344 h 1357"/>
                <a:gd name="T18" fmla="*/ 0 w 41"/>
                <a:gd name="T19" fmla="*/ 344 h 1357"/>
                <a:gd name="T20" fmla="*/ 41 w 41"/>
                <a:gd name="T21" fmla="*/ 7 h 1357"/>
                <a:gd name="T22" fmla="*/ 0 w 41"/>
                <a:gd name="T23" fmla="*/ 7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357">
                  <a:moveTo>
                    <a:pt x="41" y="1357"/>
                  </a:moveTo>
                  <a:lnTo>
                    <a:pt x="41" y="0"/>
                  </a:lnTo>
                  <a:moveTo>
                    <a:pt x="41" y="1351"/>
                  </a:moveTo>
                  <a:lnTo>
                    <a:pt x="0" y="1351"/>
                  </a:lnTo>
                  <a:moveTo>
                    <a:pt x="41" y="1015"/>
                  </a:moveTo>
                  <a:lnTo>
                    <a:pt x="0" y="1015"/>
                  </a:lnTo>
                  <a:moveTo>
                    <a:pt x="41" y="679"/>
                  </a:moveTo>
                  <a:lnTo>
                    <a:pt x="0" y="679"/>
                  </a:lnTo>
                  <a:moveTo>
                    <a:pt x="41" y="344"/>
                  </a:moveTo>
                  <a:lnTo>
                    <a:pt x="0" y="344"/>
                  </a:lnTo>
                  <a:moveTo>
                    <a:pt x="41" y="7"/>
                  </a:moveTo>
                  <a:lnTo>
                    <a:pt x="0" y="7"/>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p:cNvSpPr>
            <p:nvPr/>
          </p:nvSpPr>
          <p:spPr bwMode="auto">
            <a:xfrm>
              <a:off x="2846388" y="2792413"/>
              <a:ext cx="2400300" cy="1681163"/>
            </a:xfrm>
            <a:custGeom>
              <a:avLst/>
              <a:gdLst>
                <a:gd name="T0" fmla="*/ 30 w 1512"/>
                <a:gd name="T1" fmla="*/ 1057 h 1059"/>
                <a:gd name="T2" fmla="*/ 67 w 1512"/>
                <a:gd name="T3" fmla="*/ 1057 h 1059"/>
                <a:gd name="T4" fmla="*/ 104 w 1512"/>
                <a:gd name="T5" fmla="*/ 1057 h 1059"/>
                <a:gd name="T6" fmla="*/ 140 w 1512"/>
                <a:gd name="T7" fmla="*/ 1056 h 1059"/>
                <a:gd name="T8" fmla="*/ 179 w 1512"/>
                <a:gd name="T9" fmla="*/ 1056 h 1059"/>
                <a:gd name="T10" fmla="*/ 214 w 1512"/>
                <a:gd name="T11" fmla="*/ 1055 h 1059"/>
                <a:gd name="T12" fmla="*/ 253 w 1512"/>
                <a:gd name="T13" fmla="*/ 1054 h 1059"/>
                <a:gd name="T14" fmla="*/ 288 w 1512"/>
                <a:gd name="T15" fmla="*/ 1053 h 1059"/>
                <a:gd name="T16" fmla="*/ 319 w 1512"/>
                <a:gd name="T17" fmla="*/ 1052 h 1059"/>
                <a:gd name="T18" fmla="*/ 356 w 1512"/>
                <a:gd name="T19" fmla="*/ 1051 h 1059"/>
                <a:gd name="T20" fmla="*/ 394 w 1512"/>
                <a:gd name="T21" fmla="*/ 1047 h 1059"/>
                <a:gd name="T22" fmla="*/ 429 w 1512"/>
                <a:gd name="T23" fmla="*/ 1045 h 1059"/>
                <a:gd name="T24" fmla="*/ 468 w 1512"/>
                <a:gd name="T25" fmla="*/ 1041 h 1059"/>
                <a:gd name="T26" fmla="*/ 496 w 1512"/>
                <a:gd name="T27" fmla="*/ 1037 h 1059"/>
                <a:gd name="T28" fmla="*/ 533 w 1512"/>
                <a:gd name="T29" fmla="*/ 1033 h 1059"/>
                <a:gd name="T30" fmla="*/ 564 w 1512"/>
                <a:gd name="T31" fmla="*/ 1027 h 1059"/>
                <a:gd name="T32" fmla="*/ 598 w 1512"/>
                <a:gd name="T33" fmla="*/ 1019 h 1059"/>
                <a:gd name="T34" fmla="*/ 625 w 1512"/>
                <a:gd name="T35" fmla="*/ 1011 h 1059"/>
                <a:gd name="T36" fmla="*/ 655 w 1512"/>
                <a:gd name="T37" fmla="*/ 1003 h 1059"/>
                <a:gd name="T38" fmla="*/ 685 w 1512"/>
                <a:gd name="T39" fmla="*/ 993 h 1059"/>
                <a:gd name="T40" fmla="*/ 710 w 1512"/>
                <a:gd name="T41" fmla="*/ 981 h 1059"/>
                <a:gd name="T42" fmla="*/ 732 w 1512"/>
                <a:gd name="T43" fmla="*/ 970 h 1059"/>
                <a:gd name="T44" fmla="*/ 757 w 1512"/>
                <a:gd name="T45" fmla="*/ 957 h 1059"/>
                <a:gd name="T46" fmla="*/ 779 w 1512"/>
                <a:gd name="T47" fmla="*/ 943 h 1059"/>
                <a:gd name="T48" fmla="*/ 811 w 1512"/>
                <a:gd name="T49" fmla="*/ 920 h 1059"/>
                <a:gd name="T50" fmla="*/ 830 w 1512"/>
                <a:gd name="T51" fmla="*/ 904 h 1059"/>
                <a:gd name="T52" fmla="*/ 865 w 1512"/>
                <a:gd name="T53" fmla="*/ 873 h 1059"/>
                <a:gd name="T54" fmla="*/ 893 w 1512"/>
                <a:gd name="T55" fmla="*/ 842 h 1059"/>
                <a:gd name="T56" fmla="*/ 915 w 1512"/>
                <a:gd name="T57" fmla="*/ 818 h 1059"/>
                <a:gd name="T58" fmla="*/ 938 w 1512"/>
                <a:gd name="T59" fmla="*/ 790 h 1059"/>
                <a:gd name="T60" fmla="*/ 953 w 1512"/>
                <a:gd name="T61" fmla="*/ 770 h 1059"/>
                <a:gd name="T62" fmla="*/ 973 w 1512"/>
                <a:gd name="T63" fmla="*/ 742 h 1059"/>
                <a:gd name="T64" fmla="*/ 989 w 1512"/>
                <a:gd name="T65" fmla="*/ 717 h 1059"/>
                <a:gd name="T66" fmla="*/ 1003 w 1512"/>
                <a:gd name="T67" fmla="*/ 696 h 1059"/>
                <a:gd name="T68" fmla="*/ 1020 w 1512"/>
                <a:gd name="T69" fmla="*/ 669 h 1059"/>
                <a:gd name="T70" fmla="*/ 1035 w 1512"/>
                <a:gd name="T71" fmla="*/ 641 h 1059"/>
                <a:gd name="T72" fmla="*/ 1052 w 1512"/>
                <a:gd name="T73" fmla="*/ 613 h 1059"/>
                <a:gd name="T74" fmla="*/ 1068 w 1512"/>
                <a:gd name="T75" fmla="*/ 587 h 1059"/>
                <a:gd name="T76" fmla="*/ 1085 w 1512"/>
                <a:gd name="T77" fmla="*/ 557 h 1059"/>
                <a:gd name="T78" fmla="*/ 1098 w 1512"/>
                <a:gd name="T79" fmla="*/ 532 h 1059"/>
                <a:gd name="T80" fmla="*/ 1113 w 1512"/>
                <a:gd name="T81" fmla="*/ 505 h 1059"/>
                <a:gd name="T82" fmla="*/ 1126 w 1512"/>
                <a:gd name="T83" fmla="*/ 481 h 1059"/>
                <a:gd name="T84" fmla="*/ 1141 w 1512"/>
                <a:gd name="T85" fmla="*/ 456 h 1059"/>
                <a:gd name="T86" fmla="*/ 1157 w 1512"/>
                <a:gd name="T87" fmla="*/ 426 h 1059"/>
                <a:gd name="T88" fmla="*/ 1171 w 1512"/>
                <a:gd name="T89" fmla="*/ 401 h 1059"/>
                <a:gd name="T90" fmla="*/ 1189 w 1512"/>
                <a:gd name="T91" fmla="*/ 369 h 1059"/>
                <a:gd name="T92" fmla="*/ 1206 w 1512"/>
                <a:gd name="T93" fmla="*/ 341 h 1059"/>
                <a:gd name="T94" fmla="*/ 1223 w 1512"/>
                <a:gd name="T95" fmla="*/ 313 h 1059"/>
                <a:gd name="T96" fmla="*/ 1237 w 1512"/>
                <a:gd name="T97" fmla="*/ 288 h 1059"/>
                <a:gd name="T98" fmla="*/ 1255 w 1512"/>
                <a:gd name="T99" fmla="*/ 259 h 1059"/>
                <a:gd name="T100" fmla="*/ 1269 w 1512"/>
                <a:gd name="T101" fmla="*/ 239 h 1059"/>
                <a:gd name="T102" fmla="*/ 1288 w 1512"/>
                <a:gd name="T103" fmla="*/ 212 h 1059"/>
                <a:gd name="T104" fmla="*/ 1303 w 1512"/>
                <a:gd name="T105" fmla="*/ 191 h 1059"/>
                <a:gd name="T106" fmla="*/ 1324 w 1512"/>
                <a:gd name="T107" fmla="*/ 164 h 1059"/>
                <a:gd name="T108" fmla="*/ 1341 w 1512"/>
                <a:gd name="T109" fmla="*/ 141 h 1059"/>
                <a:gd name="T110" fmla="*/ 1365 w 1512"/>
                <a:gd name="T111" fmla="*/ 115 h 1059"/>
                <a:gd name="T112" fmla="*/ 1383 w 1512"/>
                <a:gd name="T113" fmla="*/ 97 h 1059"/>
                <a:gd name="T114" fmla="*/ 1405 w 1512"/>
                <a:gd name="T115" fmla="*/ 76 h 1059"/>
                <a:gd name="T116" fmla="*/ 1430 w 1512"/>
                <a:gd name="T117" fmla="*/ 55 h 1059"/>
                <a:gd name="T118" fmla="*/ 1451 w 1512"/>
                <a:gd name="T119" fmla="*/ 38 h 1059"/>
                <a:gd name="T120" fmla="*/ 1477 w 1512"/>
                <a:gd name="T121" fmla="*/ 20 h 1059"/>
                <a:gd name="T122" fmla="*/ 1500 w 1512"/>
                <a:gd name="T123" fmla="*/ 7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2" h="1059">
                  <a:moveTo>
                    <a:pt x="0" y="1059"/>
                  </a:moveTo>
                  <a:lnTo>
                    <a:pt x="0" y="1059"/>
                  </a:lnTo>
                  <a:lnTo>
                    <a:pt x="4" y="1059"/>
                  </a:lnTo>
                  <a:lnTo>
                    <a:pt x="6" y="1059"/>
                  </a:lnTo>
                  <a:lnTo>
                    <a:pt x="11" y="1059"/>
                  </a:lnTo>
                  <a:lnTo>
                    <a:pt x="12" y="1059"/>
                  </a:lnTo>
                  <a:lnTo>
                    <a:pt x="18" y="1057"/>
                  </a:lnTo>
                  <a:lnTo>
                    <a:pt x="20" y="1057"/>
                  </a:lnTo>
                  <a:lnTo>
                    <a:pt x="24" y="1057"/>
                  </a:lnTo>
                  <a:lnTo>
                    <a:pt x="26" y="1057"/>
                  </a:lnTo>
                  <a:lnTo>
                    <a:pt x="30" y="1057"/>
                  </a:lnTo>
                  <a:lnTo>
                    <a:pt x="32" y="1057"/>
                  </a:lnTo>
                  <a:lnTo>
                    <a:pt x="38" y="1057"/>
                  </a:lnTo>
                  <a:lnTo>
                    <a:pt x="39" y="1057"/>
                  </a:lnTo>
                  <a:lnTo>
                    <a:pt x="44" y="1057"/>
                  </a:lnTo>
                  <a:lnTo>
                    <a:pt x="46" y="1057"/>
                  </a:lnTo>
                  <a:lnTo>
                    <a:pt x="51" y="1057"/>
                  </a:lnTo>
                  <a:lnTo>
                    <a:pt x="54" y="1057"/>
                  </a:lnTo>
                  <a:lnTo>
                    <a:pt x="58" y="1057"/>
                  </a:lnTo>
                  <a:lnTo>
                    <a:pt x="59" y="1057"/>
                  </a:lnTo>
                  <a:lnTo>
                    <a:pt x="65" y="1057"/>
                  </a:lnTo>
                  <a:lnTo>
                    <a:pt x="67" y="1057"/>
                  </a:lnTo>
                  <a:lnTo>
                    <a:pt x="72" y="1057"/>
                  </a:lnTo>
                  <a:lnTo>
                    <a:pt x="72" y="1057"/>
                  </a:lnTo>
                  <a:lnTo>
                    <a:pt x="77" y="1057"/>
                  </a:lnTo>
                  <a:lnTo>
                    <a:pt x="79" y="1057"/>
                  </a:lnTo>
                  <a:lnTo>
                    <a:pt x="85" y="1057"/>
                  </a:lnTo>
                  <a:lnTo>
                    <a:pt x="86" y="1057"/>
                  </a:lnTo>
                  <a:lnTo>
                    <a:pt x="90" y="1057"/>
                  </a:lnTo>
                  <a:lnTo>
                    <a:pt x="93" y="1057"/>
                  </a:lnTo>
                  <a:lnTo>
                    <a:pt x="98" y="1057"/>
                  </a:lnTo>
                  <a:lnTo>
                    <a:pt x="100" y="1057"/>
                  </a:lnTo>
                  <a:lnTo>
                    <a:pt x="104" y="1057"/>
                  </a:lnTo>
                  <a:lnTo>
                    <a:pt x="106" y="1057"/>
                  </a:lnTo>
                  <a:lnTo>
                    <a:pt x="112" y="1057"/>
                  </a:lnTo>
                  <a:lnTo>
                    <a:pt x="114" y="1057"/>
                  </a:lnTo>
                  <a:lnTo>
                    <a:pt x="118" y="1057"/>
                  </a:lnTo>
                  <a:lnTo>
                    <a:pt x="120" y="1057"/>
                  </a:lnTo>
                  <a:lnTo>
                    <a:pt x="125" y="1057"/>
                  </a:lnTo>
                  <a:lnTo>
                    <a:pt x="128" y="1057"/>
                  </a:lnTo>
                  <a:lnTo>
                    <a:pt x="132" y="1056"/>
                  </a:lnTo>
                  <a:lnTo>
                    <a:pt x="133" y="1056"/>
                  </a:lnTo>
                  <a:lnTo>
                    <a:pt x="138" y="1056"/>
                  </a:lnTo>
                  <a:lnTo>
                    <a:pt x="140" y="1056"/>
                  </a:lnTo>
                  <a:lnTo>
                    <a:pt x="146" y="1056"/>
                  </a:lnTo>
                  <a:lnTo>
                    <a:pt x="146" y="1056"/>
                  </a:lnTo>
                  <a:lnTo>
                    <a:pt x="151" y="1056"/>
                  </a:lnTo>
                  <a:lnTo>
                    <a:pt x="153" y="1056"/>
                  </a:lnTo>
                  <a:lnTo>
                    <a:pt x="159" y="1056"/>
                  </a:lnTo>
                  <a:lnTo>
                    <a:pt x="160" y="1056"/>
                  </a:lnTo>
                  <a:lnTo>
                    <a:pt x="166" y="1056"/>
                  </a:lnTo>
                  <a:lnTo>
                    <a:pt x="167" y="1056"/>
                  </a:lnTo>
                  <a:lnTo>
                    <a:pt x="172" y="1056"/>
                  </a:lnTo>
                  <a:lnTo>
                    <a:pt x="175" y="1056"/>
                  </a:lnTo>
                  <a:lnTo>
                    <a:pt x="179" y="1056"/>
                  </a:lnTo>
                  <a:lnTo>
                    <a:pt x="180" y="1056"/>
                  </a:lnTo>
                  <a:lnTo>
                    <a:pt x="186" y="1056"/>
                  </a:lnTo>
                  <a:lnTo>
                    <a:pt x="188" y="1056"/>
                  </a:lnTo>
                  <a:lnTo>
                    <a:pt x="192" y="1056"/>
                  </a:lnTo>
                  <a:lnTo>
                    <a:pt x="194" y="1056"/>
                  </a:lnTo>
                  <a:lnTo>
                    <a:pt x="198" y="1055"/>
                  </a:lnTo>
                  <a:lnTo>
                    <a:pt x="200" y="1055"/>
                  </a:lnTo>
                  <a:lnTo>
                    <a:pt x="206" y="1055"/>
                  </a:lnTo>
                  <a:lnTo>
                    <a:pt x="207" y="1055"/>
                  </a:lnTo>
                  <a:lnTo>
                    <a:pt x="212" y="1055"/>
                  </a:lnTo>
                  <a:lnTo>
                    <a:pt x="214" y="1055"/>
                  </a:lnTo>
                  <a:lnTo>
                    <a:pt x="220" y="1055"/>
                  </a:lnTo>
                  <a:lnTo>
                    <a:pt x="222" y="1055"/>
                  </a:lnTo>
                  <a:lnTo>
                    <a:pt x="226" y="1055"/>
                  </a:lnTo>
                  <a:lnTo>
                    <a:pt x="227" y="1055"/>
                  </a:lnTo>
                  <a:lnTo>
                    <a:pt x="233" y="1055"/>
                  </a:lnTo>
                  <a:lnTo>
                    <a:pt x="235" y="1055"/>
                  </a:lnTo>
                  <a:lnTo>
                    <a:pt x="240" y="1055"/>
                  </a:lnTo>
                  <a:lnTo>
                    <a:pt x="241" y="1055"/>
                  </a:lnTo>
                  <a:lnTo>
                    <a:pt x="246" y="1054"/>
                  </a:lnTo>
                  <a:lnTo>
                    <a:pt x="249" y="1054"/>
                  </a:lnTo>
                  <a:lnTo>
                    <a:pt x="253" y="1054"/>
                  </a:lnTo>
                  <a:lnTo>
                    <a:pt x="254" y="1054"/>
                  </a:lnTo>
                  <a:lnTo>
                    <a:pt x="259" y="1054"/>
                  </a:lnTo>
                  <a:lnTo>
                    <a:pt x="261" y="1054"/>
                  </a:lnTo>
                  <a:lnTo>
                    <a:pt x="266" y="1054"/>
                  </a:lnTo>
                  <a:lnTo>
                    <a:pt x="268" y="1054"/>
                  </a:lnTo>
                  <a:lnTo>
                    <a:pt x="272" y="1054"/>
                  </a:lnTo>
                  <a:lnTo>
                    <a:pt x="274" y="1054"/>
                  </a:lnTo>
                  <a:lnTo>
                    <a:pt x="280" y="1054"/>
                  </a:lnTo>
                  <a:lnTo>
                    <a:pt x="282" y="1053"/>
                  </a:lnTo>
                  <a:lnTo>
                    <a:pt x="287" y="1053"/>
                  </a:lnTo>
                  <a:lnTo>
                    <a:pt x="288" y="1053"/>
                  </a:lnTo>
                  <a:lnTo>
                    <a:pt x="294" y="1053"/>
                  </a:lnTo>
                  <a:lnTo>
                    <a:pt x="296" y="1053"/>
                  </a:lnTo>
                  <a:lnTo>
                    <a:pt x="300" y="1053"/>
                  </a:lnTo>
                  <a:lnTo>
                    <a:pt x="301" y="1053"/>
                  </a:lnTo>
                  <a:lnTo>
                    <a:pt x="306" y="1053"/>
                  </a:lnTo>
                  <a:lnTo>
                    <a:pt x="308" y="1053"/>
                  </a:lnTo>
                  <a:lnTo>
                    <a:pt x="309" y="1053"/>
                  </a:lnTo>
                  <a:lnTo>
                    <a:pt x="310" y="1052"/>
                  </a:lnTo>
                  <a:lnTo>
                    <a:pt x="314" y="1052"/>
                  </a:lnTo>
                  <a:lnTo>
                    <a:pt x="315" y="1052"/>
                  </a:lnTo>
                  <a:lnTo>
                    <a:pt x="319" y="1052"/>
                  </a:lnTo>
                  <a:lnTo>
                    <a:pt x="322" y="1052"/>
                  </a:lnTo>
                  <a:lnTo>
                    <a:pt x="327" y="1052"/>
                  </a:lnTo>
                  <a:lnTo>
                    <a:pt x="328" y="1052"/>
                  </a:lnTo>
                  <a:lnTo>
                    <a:pt x="334" y="1052"/>
                  </a:lnTo>
                  <a:lnTo>
                    <a:pt x="335" y="1051"/>
                  </a:lnTo>
                  <a:lnTo>
                    <a:pt x="340" y="1051"/>
                  </a:lnTo>
                  <a:lnTo>
                    <a:pt x="343" y="1051"/>
                  </a:lnTo>
                  <a:lnTo>
                    <a:pt x="347" y="1051"/>
                  </a:lnTo>
                  <a:lnTo>
                    <a:pt x="348" y="1051"/>
                  </a:lnTo>
                  <a:lnTo>
                    <a:pt x="354" y="1051"/>
                  </a:lnTo>
                  <a:lnTo>
                    <a:pt x="356" y="1051"/>
                  </a:lnTo>
                  <a:lnTo>
                    <a:pt x="361" y="1050"/>
                  </a:lnTo>
                  <a:lnTo>
                    <a:pt x="362" y="1050"/>
                  </a:lnTo>
                  <a:lnTo>
                    <a:pt x="366" y="1050"/>
                  </a:lnTo>
                  <a:lnTo>
                    <a:pt x="368" y="1050"/>
                  </a:lnTo>
                  <a:lnTo>
                    <a:pt x="374" y="1050"/>
                  </a:lnTo>
                  <a:lnTo>
                    <a:pt x="375" y="1049"/>
                  </a:lnTo>
                  <a:lnTo>
                    <a:pt x="380" y="1049"/>
                  </a:lnTo>
                  <a:lnTo>
                    <a:pt x="382" y="1049"/>
                  </a:lnTo>
                  <a:lnTo>
                    <a:pt x="388" y="1049"/>
                  </a:lnTo>
                  <a:lnTo>
                    <a:pt x="389" y="1049"/>
                  </a:lnTo>
                  <a:lnTo>
                    <a:pt x="394" y="1047"/>
                  </a:lnTo>
                  <a:lnTo>
                    <a:pt x="396" y="1047"/>
                  </a:lnTo>
                  <a:lnTo>
                    <a:pt x="401" y="1047"/>
                  </a:lnTo>
                  <a:lnTo>
                    <a:pt x="403" y="1047"/>
                  </a:lnTo>
                  <a:lnTo>
                    <a:pt x="408" y="1047"/>
                  </a:lnTo>
                  <a:lnTo>
                    <a:pt x="409" y="1046"/>
                  </a:lnTo>
                  <a:lnTo>
                    <a:pt x="414" y="1046"/>
                  </a:lnTo>
                  <a:lnTo>
                    <a:pt x="417" y="1046"/>
                  </a:lnTo>
                  <a:lnTo>
                    <a:pt x="421" y="1046"/>
                  </a:lnTo>
                  <a:lnTo>
                    <a:pt x="422" y="1045"/>
                  </a:lnTo>
                  <a:lnTo>
                    <a:pt x="427" y="1045"/>
                  </a:lnTo>
                  <a:lnTo>
                    <a:pt x="429" y="1045"/>
                  </a:lnTo>
                  <a:lnTo>
                    <a:pt x="435" y="1044"/>
                  </a:lnTo>
                  <a:lnTo>
                    <a:pt x="436" y="1044"/>
                  </a:lnTo>
                  <a:lnTo>
                    <a:pt x="440" y="1044"/>
                  </a:lnTo>
                  <a:lnTo>
                    <a:pt x="442" y="1044"/>
                  </a:lnTo>
                  <a:lnTo>
                    <a:pt x="448" y="1043"/>
                  </a:lnTo>
                  <a:lnTo>
                    <a:pt x="450" y="1043"/>
                  </a:lnTo>
                  <a:lnTo>
                    <a:pt x="455" y="1043"/>
                  </a:lnTo>
                  <a:lnTo>
                    <a:pt x="456" y="1043"/>
                  </a:lnTo>
                  <a:lnTo>
                    <a:pt x="462" y="1042"/>
                  </a:lnTo>
                  <a:lnTo>
                    <a:pt x="464" y="1042"/>
                  </a:lnTo>
                  <a:lnTo>
                    <a:pt x="468" y="1041"/>
                  </a:lnTo>
                  <a:lnTo>
                    <a:pt x="469" y="1041"/>
                  </a:lnTo>
                  <a:lnTo>
                    <a:pt x="475" y="1041"/>
                  </a:lnTo>
                  <a:lnTo>
                    <a:pt x="477" y="1041"/>
                  </a:lnTo>
                  <a:lnTo>
                    <a:pt x="482" y="1040"/>
                  </a:lnTo>
                  <a:lnTo>
                    <a:pt x="483" y="1040"/>
                  </a:lnTo>
                  <a:lnTo>
                    <a:pt x="486" y="1040"/>
                  </a:lnTo>
                  <a:lnTo>
                    <a:pt x="487" y="1038"/>
                  </a:lnTo>
                  <a:lnTo>
                    <a:pt x="487" y="1038"/>
                  </a:lnTo>
                  <a:lnTo>
                    <a:pt x="490" y="1038"/>
                  </a:lnTo>
                  <a:lnTo>
                    <a:pt x="495" y="1038"/>
                  </a:lnTo>
                  <a:lnTo>
                    <a:pt x="496" y="1037"/>
                  </a:lnTo>
                  <a:lnTo>
                    <a:pt x="501" y="1037"/>
                  </a:lnTo>
                  <a:lnTo>
                    <a:pt x="503" y="1037"/>
                  </a:lnTo>
                  <a:lnTo>
                    <a:pt x="509" y="1036"/>
                  </a:lnTo>
                  <a:lnTo>
                    <a:pt x="511" y="1036"/>
                  </a:lnTo>
                  <a:lnTo>
                    <a:pt x="515" y="1035"/>
                  </a:lnTo>
                  <a:lnTo>
                    <a:pt x="516" y="1035"/>
                  </a:lnTo>
                  <a:lnTo>
                    <a:pt x="522" y="1034"/>
                  </a:lnTo>
                  <a:lnTo>
                    <a:pt x="524" y="1034"/>
                  </a:lnTo>
                  <a:lnTo>
                    <a:pt x="529" y="1033"/>
                  </a:lnTo>
                  <a:lnTo>
                    <a:pt x="530" y="1033"/>
                  </a:lnTo>
                  <a:lnTo>
                    <a:pt x="533" y="1033"/>
                  </a:lnTo>
                  <a:lnTo>
                    <a:pt x="534" y="1032"/>
                  </a:lnTo>
                  <a:lnTo>
                    <a:pt x="534" y="1032"/>
                  </a:lnTo>
                  <a:lnTo>
                    <a:pt x="537" y="1032"/>
                  </a:lnTo>
                  <a:lnTo>
                    <a:pt x="542" y="1031"/>
                  </a:lnTo>
                  <a:lnTo>
                    <a:pt x="543" y="1031"/>
                  </a:lnTo>
                  <a:lnTo>
                    <a:pt x="548" y="1029"/>
                  </a:lnTo>
                  <a:lnTo>
                    <a:pt x="550" y="1029"/>
                  </a:lnTo>
                  <a:lnTo>
                    <a:pt x="556" y="1028"/>
                  </a:lnTo>
                  <a:lnTo>
                    <a:pt x="557" y="1028"/>
                  </a:lnTo>
                  <a:lnTo>
                    <a:pt x="562" y="1027"/>
                  </a:lnTo>
                  <a:lnTo>
                    <a:pt x="564" y="1027"/>
                  </a:lnTo>
                  <a:lnTo>
                    <a:pt x="569" y="1026"/>
                  </a:lnTo>
                  <a:lnTo>
                    <a:pt x="571" y="1025"/>
                  </a:lnTo>
                  <a:lnTo>
                    <a:pt x="576" y="1024"/>
                  </a:lnTo>
                  <a:lnTo>
                    <a:pt x="577" y="1024"/>
                  </a:lnTo>
                  <a:lnTo>
                    <a:pt x="583" y="1023"/>
                  </a:lnTo>
                  <a:lnTo>
                    <a:pt x="585" y="1023"/>
                  </a:lnTo>
                  <a:lnTo>
                    <a:pt x="589" y="1022"/>
                  </a:lnTo>
                  <a:lnTo>
                    <a:pt x="590" y="1021"/>
                  </a:lnTo>
                  <a:lnTo>
                    <a:pt x="595" y="1019"/>
                  </a:lnTo>
                  <a:lnTo>
                    <a:pt x="597" y="1019"/>
                  </a:lnTo>
                  <a:lnTo>
                    <a:pt x="598" y="1019"/>
                  </a:lnTo>
                  <a:lnTo>
                    <a:pt x="599" y="1018"/>
                  </a:lnTo>
                  <a:lnTo>
                    <a:pt x="603" y="1018"/>
                  </a:lnTo>
                  <a:lnTo>
                    <a:pt x="604" y="1017"/>
                  </a:lnTo>
                  <a:lnTo>
                    <a:pt x="608" y="1016"/>
                  </a:lnTo>
                  <a:lnTo>
                    <a:pt x="611" y="1016"/>
                  </a:lnTo>
                  <a:lnTo>
                    <a:pt x="616" y="1015"/>
                  </a:lnTo>
                  <a:lnTo>
                    <a:pt x="617" y="1014"/>
                  </a:lnTo>
                  <a:lnTo>
                    <a:pt x="623" y="1013"/>
                  </a:lnTo>
                  <a:lnTo>
                    <a:pt x="624" y="1013"/>
                  </a:lnTo>
                  <a:lnTo>
                    <a:pt x="624" y="1013"/>
                  </a:lnTo>
                  <a:lnTo>
                    <a:pt x="625" y="1011"/>
                  </a:lnTo>
                  <a:lnTo>
                    <a:pt x="630" y="1010"/>
                  </a:lnTo>
                  <a:lnTo>
                    <a:pt x="632" y="1010"/>
                  </a:lnTo>
                  <a:lnTo>
                    <a:pt x="636" y="1009"/>
                  </a:lnTo>
                  <a:lnTo>
                    <a:pt x="637" y="1008"/>
                  </a:lnTo>
                  <a:lnTo>
                    <a:pt x="643" y="1007"/>
                  </a:lnTo>
                  <a:lnTo>
                    <a:pt x="645" y="1006"/>
                  </a:lnTo>
                  <a:lnTo>
                    <a:pt x="647" y="1006"/>
                  </a:lnTo>
                  <a:lnTo>
                    <a:pt x="649" y="1005"/>
                  </a:lnTo>
                  <a:lnTo>
                    <a:pt x="650" y="1005"/>
                  </a:lnTo>
                  <a:lnTo>
                    <a:pt x="651" y="1004"/>
                  </a:lnTo>
                  <a:lnTo>
                    <a:pt x="655" y="1003"/>
                  </a:lnTo>
                  <a:lnTo>
                    <a:pt x="658" y="1003"/>
                  </a:lnTo>
                  <a:lnTo>
                    <a:pt x="663" y="1000"/>
                  </a:lnTo>
                  <a:lnTo>
                    <a:pt x="665" y="999"/>
                  </a:lnTo>
                  <a:lnTo>
                    <a:pt x="667" y="999"/>
                  </a:lnTo>
                  <a:lnTo>
                    <a:pt x="668" y="998"/>
                  </a:lnTo>
                  <a:lnTo>
                    <a:pt x="669" y="998"/>
                  </a:lnTo>
                  <a:lnTo>
                    <a:pt x="671" y="997"/>
                  </a:lnTo>
                  <a:lnTo>
                    <a:pt x="677" y="995"/>
                  </a:lnTo>
                  <a:lnTo>
                    <a:pt x="679" y="995"/>
                  </a:lnTo>
                  <a:lnTo>
                    <a:pt x="683" y="993"/>
                  </a:lnTo>
                  <a:lnTo>
                    <a:pt x="685" y="993"/>
                  </a:lnTo>
                  <a:lnTo>
                    <a:pt x="685" y="993"/>
                  </a:lnTo>
                  <a:lnTo>
                    <a:pt x="686" y="991"/>
                  </a:lnTo>
                  <a:lnTo>
                    <a:pt x="690" y="989"/>
                  </a:lnTo>
                  <a:lnTo>
                    <a:pt x="693" y="989"/>
                  </a:lnTo>
                  <a:lnTo>
                    <a:pt x="697" y="987"/>
                  </a:lnTo>
                  <a:lnTo>
                    <a:pt x="698" y="986"/>
                  </a:lnTo>
                  <a:lnTo>
                    <a:pt x="699" y="986"/>
                  </a:lnTo>
                  <a:lnTo>
                    <a:pt x="701" y="985"/>
                  </a:lnTo>
                  <a:lnTo>
                    <a:pt x="703" y="985"/>
                  </a:lnTo>
                  <a:lnTo>
                    <a:pt x="705" y="983"/>
                  </a:lnTo>
                  <a:lnTo>
                    <a:pt x="710" y="981"/>
                  </a:lnTo>
                  <a:lnTo>
                    <a:pt x="711" y="980"/>
                  </a:lnTo>
                  <a:lnTo>
                    <a:pt x="715" y="979"/>
                  </a:lnTo>
                  <a:lnTo>
                    <a:pt x="716" y="978"/>
                  </a:lnTo>
                  <a:lnTo>
                    <a:pt x="716" y="978"/>
                  </a:lnTo>
                  <a:lnTo>
                    <a:pt x="718" y="977"/>
                  </a:lnTo>
                  <a:lnTo>
                    <a:pt x="724" y="975"/>
                  </a:lnTo>
                  <a:lnTo>
                    <a:pt x="725" y="973"/>
                  </a:lnTo>
                  <a:lnTo>
                    <a:pt x="728" y="972"/>
                  </a:lnTo>
                  <a:lnTo>
                    <a:pt x="729" y="971"/>
                  </a:lnTo>
                  <a:lnTo>
                    <a:pt x="729" y="971"/>
                  </a:lnTo>
                  <a:lnTo>
                    <a:pt x="732" y="970"/>
                  </a:lnTo>
                  <a:lnTo>
                    <a:pt x="737" y="968"/>
                  </a:lnTo>
                  <a:lnTo>
                    <a:pt x="739" y="967"/>
                  </a:lnTo>
                  <a:lnTo>
                    <a:pt x="741" y="966"/>
                  </a:lnTo>
                  <a:lnTo>
                    <a:pt x="742" y="965"/>
                  </a:lnTo>
                  <a:lnTo>
                    <a:pt x="744" y="965"/>
                  </a:lnTo>
                  <a:lnTo>
                    <a:pt x="745" y="963"/>
                  </a:lnTo>
                  <a:lnTo>
                    <a:pt x="751" y="960"/>
                  </a:lnTo>
                  <a:lnTo>
                    <a:pt x="753" y="959"/>
                  </a:lnTo>
                  <a:lnTo>
                    <a:pt x="753" y="959"/>
                  </a:lnTo>
                  <a:lnTo>
                    <a:pt x="754" y="958"/>
                  </a:lnTo>
                  <a:lnTo>
                    <a:pt x="757" y="957"/>
                  </a:lnTo>
                  <a:lnTo>
                    <a:pt x="759" y="955"/>
                  </a:lnTo>
                  <a:lnTo>
                    <a:pt x="763" y="952"/>
                  </a:lnTo>
                  <a:lnTo>
                    <a:pt x="765" y="952"/>
                  </a:lnTo>
                  <a:lnTo>
                    <a:pt x="765" y="952"/>
                  </a:lnTo>
                  <a:lnTo>
                    <a:pt x="767" y="951"/>
                  </a:lnTo>
                  <a:lnTo>
                    <a:pt x="771" y="948"/>
                  </a:lnTo>
                  <a:lnTo>
                    <a:pt x="772" y="947"/>
                  </a:lnTo>
                  <a:lnTo>
                    <a:pt x="775" y="945"/>
                  </a:lnTo>
                  <a:lnTo>
                    <a:pt x="777" y="944"/>
                  </a:lnTo>
                  <a:lnTo>
                    <a:pt x="777" y="944"/>
                  </a:lnTo>
                  <a:lnTo>
                    <a:pt x="779" y="943"/>
                  </a:lnTo>
                  <a:lnTo>
                    <a:pt x="784" y="939"/>
                  </a:lnTo>
                  <a:lnTo>
                    <a:pt x="785" y="938"/>
                  </a:lnTo>
                  <a:lnTo>
                    <a:pt x="791" y="935"/>
                  </a:lnTo>
                  <a:lnTo>
                    <a:pt x="792" y="934"/>
                  </a:lnTo>
                  <a:lnTo>
                    <a:pt x="795" y="932"/>
                  </a:lnTo>
                  <a:lnTo>
                    <a:pt x="797" y="931"/>
                  </a:lnTo>
                  <a:lnTo>
                    <a:pt x="798" y="930"/>
                  </a:lnTo>
                  <a:lnTo>
                    <a:pt x="800" y="929"/>
                  </a:lnTo>
                  <a:lnTo>
                    <a:pt x="805" y="925"/>
                  </a:lnTo>
                  <a:lnTo>
                    <a:pt x="806" y="924"/>
                  </a:lnTo>
                  <a:lnTo>
                    <a:pt x="811" y="920"/>
                  </a:lnTo>
                  <a:lnTo>
                    <a:pt x="813" y="919"/>
                  </a:lnTo>
                  <a:lnTo>
                    <a:pt x="813" y="919"/>
                  </a:lnTo>
                  <a:lnTo>
                    <a:pt x="815" y="916"/>
                  </a:lnTo>
                  <a:lnTo>
                    <a:pt x="818" y="914"/>
                  </a:lnTo>
                  <a:lnTo>
                    <a:pt x="819" y="913"/>
                  </a:lnTo>
                  <a:lnTo>
                    <a:pt x="821" y="912"/>
                  </a:lnTo>
                  <a:lnTo>
                    <a:pt x="823" y="911"/>
                  </a:lnTo>
                  <a:lnTo>
                    <a:pt x="823" y="910"/>
                  </a:lnTo>
                  <a:lnTo>
                    <a:pt x="826" y="909"/>
                  </a:lnTo>
                  <a:lnTo>
                    <a:pt x="828" y="906"/>
                  </a:lnTo>
                  <a:lnTo>
                    <a:pt x="830" y="904"/>
                  </a:lnTo>
                  <a:lnTo>
                    <a:pt x="831" y="903"/>
                  </a:lnTo>
                  <a:lnTo>
                    <a:pt x="833" y="902"/>
                  </a:lnTo>
                  <a:lnTo>
                    <a:pt x="837" y="898"/>
                  </a:lnTo>
                  <a:lnTo>
                    <a:pt x="839" y="896"/>
                  </a:lnTo>
                  <a:lnTo>
                    <a:pt x="845" y="892"/>
                  </a:lnTo>
                  <a:lnTo>
                    <a:pt x="846" y="889"/>
                  </a:lnTo>
                  <a:lnTo>
                    <a:pt x="851" y="886"/>
                  </a:lnTo>
                  <a:lnTo>
                    <a:pt x="853" y="884"/>
                  </a:lnTo>
                  <a:lnTo>
                    <a:pt x="858" y="878"/>
                  </a:lnTo>
                  <a:lnTo>
                    <a:pt x="861" y="877"/>
                  </a:lnTo>
                  <a:lnTo>
                    <a:pt x="865" y="873"/>
                  </a:lnTo>
                  <a:lnTo>
                    <a:pt x="866" y="871"/>
                  </a:lnTo>
                  <a:lnTo>
                    <a:pt x="866" y="871"/>
                  </a:lnTo>
                  <a:lnTo>
                    <a:pt x="867" y="869"/>
                  </a:lnTo>
                  <a:lnTo>
                    <a:pt x="872" y="865"/>
                  </a:lnTo>
                  <a:lnTo>
                    <a:pt x="874" y="864"/>
                  </a:lnTo>
                  <a:lnTo>
                    <a:pt x="879" y="859"/>
                  </a:lnTo>
                  <a:lnTo>
                    <a:pt x="880" y="857"/>
                  </a:lnTo>
                  <a:lnTo>
                    <a:pt x="884" y="853"/>
                  </a:lnTo>
                  <a:lnTo>
                    <a:pt x="887" y="850"/>
                  </a:lnTo>
                  <a:lnTo>
                    <a:pt x="892" y="845"/>
                  </a:lnTo>
                  <a:lnTo>
                    <a:pt x="893" y="842"/>
                  </a:lnTo>
                  <a:lnTo>
                    <a:pt x="897" y="838"/>
                  </a:lnTo>
                  <a:lnTo>
                    <a:pt x="900" y="836"/>
                  </a:lnTo>
                  <a:lnTo>
                    <a:pt x="902" y="832"/>
                  </a:lnTo>
                  <a:lnTo>
                    <a:pt x="904" y="830"/>
                  </a:lnTo>
                  <a:lnTo>
                    <a:pt x="905" y="829"/>
                  </a:lnTo>
                  <a:lnTo>
                    <a:pt x="908" y="827"/>
                  </a:lnTo>
                  <a:lnTo>
                    <a:pt x="909" y="826"/>
                  </a:lnTo>
                  <a:lnTo>
                    <a:pt x="910" y="823"/>
                  </a:lnTo>
                  <a:lnTo>
                    <a:pt x="912" y="821"/>
                  </a:lnTo>
                  <a:lnTo>
                    <a:pt x="913" y="820"/>
                  </a:lnTo>
                  <a:lnTo>
                    <a:pt x="915" y="818"/>
                  </a:lnTo>
                  <a:lnTo>
                    <a:pt x="917" y="817"/>
                  </a:lnTo>
                  <a:lnTo>
                    <a:pt x="919" y="812"/>
                  </a:lnTo>
                  <a:lnTo>
                    <a:pt x="921" y="811"/>
                  </a:lnTo>
                  <a:lnTo>
                    <a:pt x="921" y="811"/>
                  </a:lnTo>
                  <a:lnTo>
                    <a:pt x="922" y="809"/>
                  </a:lnTo>
                  <a:lnTo>
                    <a:pt x="925" y="805"/>
                  </a:lnTo>
                  <a:lnTo>
                    <a:pt x="927" y="803"/>
                  </a:lnTo>
                  <a:lnTo>
                    <a:pt x="931" y="798"/>
                  </a:lnTo>
                  <a:lnTo>
                    <a:pt x="933" y="795"/>
                  </a:lnTo>
                  <a:lnTo>
                    <a:pt x="936" y="791"/>
                  </a:lnTo>
                  <a:lnTo>
                    <a:pt x="938" y="790"/>
                  </a:lnTo>
                  <a:lnTo>
                    <a:pt x="939" y="787"/>
                  </a:lnTo>
                  <a:lnTo>
                    <a:pt x="940" y="785"/>
                  </a:lnTo>
                  <a:lnTo>
                    <a:pt x="940" y="785"/>
                  </a:lnTo>
                  <a:lnTo>
                    <a:pt x="943" y="783"/>
                  </a:lnTo>
                  <a:lnTo>
                    <a:pt x="945" y="780"/>
                  </a:lnTo>
                  <a:lnTo>
                    <a:pt x="947" y="777"/>
                  </a:lnTo>
                  <a:lnTo>
                    <a:pt x="947" y="777"/>
                  </a:lnTo>
                  <a:lnTo>
                    <a:pt x="948" y="775"/>
                  </a:lnTo>
                  <a:lnTo>
                    <a:pt x="951" y="771"/>
                  </a:lnTo>
                  <a:lnTo>
                    <a:pt x="953" y="770"/>
                  </a:lnTo>
                  <a:lnTo>
                    <a:pt x="953" y="770"/>
                  </a:lnTo>
                  <a:lnTo>
                    <a:pt x="954" y="767"/>
                  </a:lnTo>
                  <a:lnTo>
                    <a:pt x="956" y="765"/>
                  </a:lnTo>
                  <a:lnTo>
                    <a:pt x="957" y="763"/>
                  </a:lnTo>
                  <a:lnTo>
                    <a:pt x="958" y="761"/>
                  </a:lnTo>
                  <a:lnTo>
                    <a:pt x="961" y="758"/>
                  </a:lnTo>
                  <a:lnTo>
                    <a:pt x="961" y="758"/>
                  </a:lnTo>
                  <a:lnTo>
                    <a:pt x="961" y="756"/>
                  </a:lnTo>
                  <a:lnTo>
                    <a:pt x="966" y="751"/>
                  </a:lnTo>
                  <a:lnTo>
                    <a:pt x="968" y="748"/>
                  </a:lnTo>
                  <a:lnTo>
                    <a:pt x="971" y="744"/>
                  </a:lnTo>
                  <a:lnTo>
                    <a:pt x="973" y="742"/>
                  </a:lnTo>
                  <a:lnTo>
                    <a:pt x="973" y="742"/>
                  </a:lnTo>
                  <a:lnTo>
                    <a:pt x="974" y="739"/>
                  </a:lnTo>
                  <a:lnTo>
                    <a:pt x="975" y="737"/>
                  </a:lnTo>
                  <a:lnTo>
                    <a:pt x="977" y="735"/>
                  </a:lnTo>
                  <a:lnTo>
                    <a:pt x="979" y="730"/>
                  </a:lnTo>
                  <a:lnTo>
                    <a:pt x="982" y="728"/>
                  </a:lnTo>
                  <a:lnTo>
                    <a:pt x="984" y="724"/>
                  </a:lnTo>
                  <a:lnTo>
                    <a:pt x="986" y="721"/>
                  </a:lnTo>
                  <a:lnTo>
                    <a:pt x="986" y="721"/>
                  </a:lnTo>
                  <a:lnTo>
                    <a:pt x="987" y="719"/>
                  </a:lnTo>
                  <a:lnTo>
                    <a:pt x="989" y="717"/>
                  </a:lnTo>
                  <a:lnTo>
                    <a:pt x="991" y="715"/>
                  </a:lnTo>
                  <a:lnTo>
                    <a:pt x="992" y="713"/>
                  </a:lnTo>
                  <a:lnTo>
                    <a:pt x="994" y="710"/>
                  </a:lnTo>
                  <a:lnTo>
                    <a:pt x="994" y="710"/>
                  </a:lnTo>
                  <a:lnTo>
                    <a:pt x="995" y="707"/>
                  </a:lnTo>
                  <a:lnTo>
                    <a:pt x="996" y="705"/>
                  </a:lnTo>
                  <a:lnTo>
                    <a:pt x="999" y="702"/>
                  </a:lnTo>
                  <a:lnTo>
                    <a:pt x="999" y="700"/>
                  </a:lnTo>
                  <a:lnTo>
                    <a:pt x="1001" y="698"/>
                  </a:lnTo>
                  <a:lnTo>
                    <a:pt x="1001" y="698"/>
                  </a:lnTo>
                  <a:lnTo>
                    <a:pt x="1003" y="696"/>
                  </a:lnTo>
                  <a:lnTo>
                    <a:pt x="1005" y="691"/>
                  </a:lnTo>
                  <a:lnTo>
                    <a:pt x="1007" y="689"/>
                  </a:lnTo>
                  <a:lnTo>
                    <a:pt x="1010" y="683"/>
                  </a:lnTo>
                  <a:lnTo>
                    <a:pt x="1012" y="681"/>
                  </a:lnTo>
                  <a:lnTo>
                    <a:pt x="1013" y="679"/>
                  </a:lnTo>
                  <a:lnTo>
                    <a:pt x="1014" y="677"/>
                  </a:lnTo>
                  <a:lnTo>
                    <a:pt x="1014" y="677"/>
                  </a:lnTo>
                  <a:lnTo>
                    <a:pt x="1017" y="674"/>
                  </a:lnTo>
                  <a:lnTo>
                    <a:pt x="1017" y="671"/>
                  </a:lnTo>
                  <a:lnTo>
                    <a:pt x="1020" y="669"/>
                  </a:lnTo>
                  <a:lnTo>
                    <a:pt x="1020" y="669"/>
                  </a:lnTo>
                  <a:lnTo>
                    <a:pt x="1021" y="667"/>
                  </a:lnTo>
                  <a:lnTo>
                    <a:pt x="1022" y="664"/>
                  </a:lnTo>
                  <a:lnTo>
                    <a:pt x="1024" y="661"/>
                  </a:lnTo>
                  <a:lnTo>
                    <a:pt x="1027" y="657"/>
                  </a:lnTo>
                  <a:lnTo>
                    <a:pt x="1029" y="654"/>
                  </a:lnTo>
                  <a:lnTo>
                    <a:pt x="1030" y="652"/>
                  </a:lnTo>
                  <a:lnTo>
                    <a:pt x="1031" y="649"/>
                  </a:lnTo>
                  <a:lnTo>
                    <a:pt x="1033" y="646"/>
                  </a:lnTo>
                  <a:lnTo>
                    <a:pt x="1035" y="644"/>
                  </a:lnTo>
                  <a:lnTo>
                    <a:pt x="1035" y="644"/>
                  </a:lnTo>
                  <a:lnTo>
                    <a:pt x="1035" y="641"/>
                  </a:lnTo>
                  <a:lnTo>
                    <a:pt x="1039" y="636"/>
                  </a:lnTo>
                  <a:lnTo>
                    <a:pt x="1040" y="634"/>
                  </a:lnTo>
                  <a:lnTo>
                    <a:pt x="1040" y="634"/>
                  </a:lnTo>
                  <a:lnTo>
                    <a:pt x="1042" y="631"/>
                  </a:lnTo>
                  <a:lnTo>
                    <a:pt x="1042" y="631"/>
                  </a:lnTo>
                  <a:lnTo>
                    <a:pt x="1043" y="629"/>
                  </a:lnTo>
                  <a:lnTo>
                    <a:pt x="1047" y="623"/>
                  </a:lnTo>
                  <a:lnTo>
                    <a:pt x="1048" y="621"/>
                  </a:lnTo>
                  <a:lnTo>
                    <a:pt x="1050" y="618"/>
                  </a:lnTo>
                  <a:lnTo>
                    <a:pt x="1051" y="615"/>
                  </a:lnTo>
                  <a:lnTo>
                    <a:pt x="1052" y="613"/>
                  </a:lnTo>
                  <a:lnTo>
                    <a:pt x="1055" y="611"/>
                  </a:lnTo>
                  <a:lnTo>
                    <a:pt x="1055" y="611"/>
                  </a:lnTo>
                  <a:lnTo>
                    <a:pt x="1056" y="607"/>
                  </a:lnTo>
                  <a:lnTo>
                    <a:pt x="1059" y="603"/>
                  </a:lnTo>
                  <a:lnTo>
                    <a:pt x="1060" y="599"/>
                  </a:lnTo>
                  <a:lnTo>
                    <a:pt x="1060" y="599"/>
                  </a:lnTo>
                  <a:lnTo>
                    <a:pt x="1061" y="597"/>
                  </a:lnTo>
                  <a:lnTo>
                    <a:pt x="1061" y="597"/>
                  </a:lnTo>
                  <a:lnTo>
                    <a:pt x="1063" y="595"/>
                  </a:lnTo>
                  <a:lnTo>
                    <a:pt x="1066" y="589"/>
                  </a:lnTo>
                  <a:lnTo>
                    <a:pt x="1068" y="587"/>
                  </a:lnTo>
                  <a:lnTo>
                    <a:pt x="1069" y="584"/>
                  </a:lnTo>
                  <a:lnTo>
                    <a:pt x="1070" y="581"/>
                  </a:lnTo>
                  <a:lnTo>
                    <a:pt x="1073" y="576"/>
                  </a:lnTo>
                  <a:lnTo>
                    <a:pt x="1076" y="574"/>
                  </a:lnTo>
                  <a:lnTo>
                    <a:pt x="1077" y="570"/>
                  </a:lnTo>
                  <a:lnTo>
                    <a:pt x="1078" y="568"/>
                  </a:lnTo>
                  <a:lnTo>
                    <a:pt x="1080" y="565"/>
                  </a:lnTo>
                  <a:lnTo>
                    <a:pt x="1081" y="562"/>
                  </a:lnTo>
                  <a:lnTo>
                    <a:pt x="1081" y="562"/>
                  </a:lnTo>
                  <a:lnTo>
                    <a:pt x="1083" y="560"/>
                  </a:lnTo>
                  <a:lnTo>
                    <a:pt x="1085" y="557"/>
                  </a:lnTo>
                  <a:lnTo>
                    <a:pt x="1086" y="555"/>
                  </a:lnTo>
                  <a:lnTo>
                    <a:pt x="1087" y="551"/>
                  </a:lnTo>
                  <a:lnTo>
                    <a:pt x="1089" y="549"/>
                  </a:lnTo>
                  <a:lnTo>
                    <a:pt x="1089" y="549"/>
                  </a:lnTo>
                  <a:lnTo>
                    <a:pt x="1091" y="547"/>
                  </a:lnTo>
                  <a:lnTo>
                    <a:pt x="1091" y="543"/>
                  </a:lnTo>
                  <a:lnTo>
                    <a:pt x="1094" y="541"/>
                  </a:lnTo>
                  <a:lnTo>
                    <a:pt x="1094" y="541"/>
                  </a:lnTo>
                  <a:lnTo>
                    <a:pt x="1095" y="538"/>
                  </a:lnTo>
                  <a:lnTo>
                    <a:pt x="1096" y="535"/>
                  </a:lnTo>
                  <a:lnTo>
                    <a:pt x="1098" y="532"/>
                  </a:lnTo>
                  <a:lnTo>
                    <a:pt x="1099" y="530"/>
                  </a:lnTo>
                  <a:lnTo>
                    <a:pt x="1101" y="527"/>
                  </a:lnTo>
                  <a:lnTo>
                    <a:pt x="1101" y="527"/>
                  </a:lnTo>
                  <a:lnTo>
                    <a:pt x="1103" y="524"/>
                  </a:lnTo>
                  <a:lnTo>
                    <a:pt x="1104" y="522"/>
                  </a:lnTo>
                  <a:lnTo>
                    <a:pt x="1106" y="519"/>
                  </a:lnTo>
                  <a:lnTo>
                    <a:pt x="1107" y="517"/>
                  </a:lnTo>
                  <a:lnTo>
                    <a:pt x="1109" y="513"/>
                  </a:lnTo>
                  <a:lnTo>
                    <a:pt x="1111" y="511"/>
                  </a:lnTo>
                  <a:lnTo>
                    <a:pt x="1112" y="507"/>
                  </a:lnTo>
                  <a:lnTo>
                    <a:pt x="1113" y="505"/>
                  </a:lnTo>
                  <a:lnTo>
                    <a:pt x="1115" y="502"/>
                  </a:lnTo>
                  <a:lnTo>
                    <a:pt x="1115" y="502"/>
                  </a:lnTo>
                  <a:lnTo>
                    <a:pt x="1116" y="500"/>
                  </a:lnTo>
                  <a:lnTo>
                    <a:pt x="1117" y="496"/>
                  </a:lnTo>
                  <a:lnTo>
                    <a:pt x="1119" y="494"/>
                  </a:lnTo>
                  <a:lnTo>
                    <a:pt x="1121" y="492"/>
                  </a:lnTo>
                  <a:lnTo>
                    <a:pt x="1122" y="489"/>
                  </a:lnTo>
                  <a:lnTo>
                    <a:pt x="1122" y="489"/>
                  </a:lnTo>
                  <a:lnTo>
                    <a:pt x="1124" y="486"/>
                  </a:lnTo>
                  <a:lnTo>
                    <a:pt x="1125" y="483"/>
                  </a:lnTo>
                  <a:lnTo>
                    <a:pt x="1126" y="481"/>
                  </a:lnTo>
                  <a:lnTo>
                    <a:pt x="1126" y="481"/>
                  </a:lnTo>
                  <a:lnTo>
                    <a:pt x="1129" y="477"/>
                  </a:lnTo>
                  <a:lnTo>
                    <a:pt x="1130" y="475"/>
                  </a:lnTo>
                  <a:lnTo>
                    <a:pt x="1131" y="472"/>
                  </a:lnTo>
                  <a:lnTo>
                    <a:pt x="1133" y="469"/>
                  </a:lnTo>
                  <a:lnTo>
                    <a:pt x="1134" y="466"/>
                  </a:lnTo>
                  <a:lnTo>
                    <a:pt x="1134" y="466"/>
                  </a:lnTo>
                  <a:lnTo>
                    <a:pt x="1137" y="464"/>
                  </a:lnTo>
                  <a:lnTo>
                    <a:pt x="1137" y="461"/>
                  </a:lnTo>
                  <a:lnTo>
                    <a:pt x="1139" y="458"/>
                  </a:lnTo>
                  <a:lnTo>
                    <a:pt x="1141" y="456"/>
                  </a:lnTo>
                  <a:lnTo>
                    <a:pt x="1142" y="453"/>
                  </a:lnTo>
                  <a:lnTo>
                    <a:pt x="1143" y="450"/>
                  </a:lnTo>
                  <a:lnTo>
                    <a:pt x="1145" y="447"/>
                  </a:lnTo>
                  <a:lnTo>
                    <a:pt x="1147" y="441"/>
                  </a:lnTo>
                  <a:lnTo>
                    <a:pt x="1150" y="439"/>
                  </a:lnTo>
                  <a:lnTo>
                    <a:pt x="1151" y="437"/>
                  </a:lnTo>
                  <a:lnTo>
                    <a:pt x="1152" y="433"/>
                  </a:lnTo>
                  <a:lnTo>
                    <a:pt x="1155" y="431"/>
                  </a:lnTo>
                  <a:lnTo>
                    <a:pt x="1155" y="428"/>
                  </a:lnTo>
                  <a:lnTo>
                    <a:pt x="1155" y="428"/>
                  </a:lnTo>
                  <a:lnTo>
                    <a:pt x="1157" y="426"/>
                  </a:lnTo>
                  <a:lnTo>
                    <a:pt x="1159" y="422"/>
                  </a:lnTo>
                  <a:lnTo>
                    <a:pt x="1160" y="420"/>
                  </a:lnTo>
                  <a:lnTo>
                    <a:pt x="1160" y="420"/>
                  </a:lnTo>
                  <a:lnTo>
                    <a:pt x="1162" y="417"/>
                  </a:lnTo>
                  <a:lnTo>
                    <a:pt x="1163" y="415"/>
                  </a:lnTo>
                  <a:lnTo>
                    <a:pt x="1165" y="412"/>
                  </a:lnTo>
                  <a:lnTo>
                    <a:pt x="1167" y="409"/>
                  </a:lnTo>
                  <a:lnTo>
                    <a:pt x="1168" y="407"/>
                  </a:lnTo>
                  <a:lnTo>
                    <a:pt x="1168" y="407"/>
                  </a:lnTo>
                  <a:lnTo>
                    <a:pt x="1169" y="403"/>
                  </a:lnTo>
                  <a:lnTo>
                    <a:pt x="1171" y="401"/>
                  </a:lnTo>
                  <a:lnTo>
                    <a:pt x="1172" y="399"/>
                  </a:lnTo>
                  <a:lnTo>
                    <a:pt x="1173" y="395"/>
                  </a:lnTo>
                  <a:lnTo>
                    <a:pt x="1176" y="393"/>
                  </a:lnTo>
                  <a:lnTo>
                    <a:pt x="1178" y="388"/>
                  </a:lnTo>
                  <a:lnTo>
                    <a:pt x="1180" y="385"/>
                  </a:lnTo>
                  <a:lnTo>
                    <a:pt x="1181" y="382"/>
                  </a:lnTo>
                  <a:lnTo>
                    <a:pt x="1183" y="380"/>
                  </a:lnTo>
                  <a:lnTo>
                    <a:pt x="1186" y="374"/>
                  </a:lnTo>
                  <a:lnTo>
                    <a:pt x="1187" y="372"/>
                  </a:lnTo>
                  <a:lnTo>
                    <a:pt x="1187" y="372"/>
                  </a:lnTo>
                  <a:lnTo>
                    <a:pt x="1189" y="369"/>
                  </a:lnTo>
                  <a:lnTo>
                    <a:pt x="1189" y="369"/>
                  </a:lnTo>
                  <a:lnTo>
                    <a:pt x="1190" y="366"/>
                  </a:lnTo>
                  <a:lnTo>
                    <a:pt x="1193" y="361"/>
                  </a:lnTo>
                  <a:lnTo>
                    <a:pt x="1195" y="359"/>
                  </a:lnTo>
                  <a:lnTo>
                    <a:pt x="1195" y="359"/>
                  </a:lnTo>
                  <a:lnTo>
                    <a:pt x="1197" y="356"/>
                  </a:lnTo>
                  <a:lnTo>
                    <a:pt x="1197" y="356"/>
                  </a:lnTo>
                  <a:lnTo>
                    <a:pt x="1198" y="353"/>
                  </a:lnTo>
                  <a:lnTo>
                    <a:pt x="1201" y="349"/>
                  </a:lnTo>
                  <a:lnTo>
                    <a:pt x="1203" y="345"/>
                  </a:lnTo>
                  <a:lnTo>
                    <a:pt x="1206" y="341"/>
                  </a:lnTo>
                  <a:lnTo>
                    <a:pt x="1207" y="337"/>
                  </a:lnTo>
                  <a:lnTo>
                    <a:pt x="1208" y="335"/>
                  </a:lnTo>
                  <a:lnTo>
                    <a:pt x="1211" y="333"/>
                  </a:lnTo>
                  <a:lnTo>
                    <a:pt x="1213" y="327"/>
                  </a:lnTo>
                  <a:lnTo>
                    <a:pt x="1215" y="325"/>
                  </a:lnTo>
                  <a:lnTo>
                    <a:pt x="1215" y="325"/>
                  </a:lnTo>
                  <a:lnTo>
                    <a:pt x="1216" y="323"/>
                  </a:lnTo>
                  <a:lnTo>
                    <a:pt x="1216" y="323"/>
                  </a:lnTo>
                  <a:lnTo>
                    <a:pt x="1218" y="319"/>
                  </a:lnTo>
                  <a:lnTo>
                    <a:pt x="1221" y="315"/>
                  </a:lnTo>
                  <a:lnTo>
                    <a:pt x="1223" y="313"/>
                  </a:lnTo>
                  <a:lnTo>
                    <a:pt x="1225" y="307"/>
                  </a:lnTo>
                  <a:lnTo>
                    <a:pt x="1227" y="305"/>
                  </a:lnTo>
                  <a:lnTo>
                    <a:pt x="1229" y="303"/>
                  </a:lnTo>
                  <a:lnTo>
                    <a:pt x="1229" y="300"/>
                  </a:lnTo>
                  <a:lnTo>
                    <a:pt x="1229" y="300"/>
                  </a:lnTo>
                  <a:lnTo>
                    <a:pt x="1232" y="297"/>
                  </a:lnTo>
                  <a:lnTo>
                    <a:pt x="1233" y="295"/>
                  </a:lnTo>
                  <a:lnTo>
                    <a:pt x="1234" y="293"/>
                  </a:lnTo>
                  <a:lnTo>
                    <a:pt x="1234" y="293"/>
                  </a:lnTo>
                  <a:lnTo>
                    <a:pt x="1236" y="290"/>
                  </a:lnTo>
                  <a:lnTo>
                    <a:pt x="1237" y="288"/>
                  </a:lnTo>
                  <a:lnTo>
                    <a:pt x="1239" y="285"/>
                  </a:lnTo>
                  <a:lnTo>
                    <a:pt x="1242" y="280"/>
                  </a:lnTo>
                  <a:lnTo>
                    <a:pt x="1243" y="278"/>
                  </a:lnTo>
                  <a:lnTo>
                    <a:pt x="1246" y="273"/>
                  </a:lnTo>
                  <a:lnTo>
                    <a:pt x="1249" y="271"/>
                  </a:lnTo>
                  <a:lnTo>
                    <a:pt x="1249" y="271"/>
                  </a:lnTo>
                  <a:lnTo>
                    <a:pt x="1250" y="269"/>
                  </a:lnTo>
                  <a:lnTo>
                    <a:pt x="1250" y="269"/>
                  </a:lnTo>
                  <a:lnTo>
                    <a:pt x="1251" y="265"/>
                  </a:lnTo>
                  <a:lnTo>
                    <a:pt x="1254" y="261"/>
                  </a:lnTo>
                  <a:lnTo>
                    <a:pt x="1255" y="259"/>
                  </a:lnTo>
                  <a:lnTo>
                    <a:pt x="1255" y="259"/>
                  </a:lnTo>
                  <a:lnTo>
                    <a:pt x="1257" y="257"/>
                  </a:lnTo>
                  <a:lnTo>
                    <a:pt x="1259" y="254"/>
                  </a:lnTo>
                  <a:lnTo>
                    <a:pt x="1260" y="252"/>
                  </a:lnTo>
                  <a:lnTo>
                    <a:pt x="1262" y="250"/>
                  </a:lnTo>
                  <a:lnTo>
                    <a:pt x="1263" y="248"/>
                  </a:lnTo>
                  <a:lnTo>
                    <a:pt x="1263" y="248"/>
                  </a:lnTo>
                  <a:lnTo>
                    <a:pt x="1264" y="245"/>
                  </a:lnTo>
                  <a:lnTo>
                    <a:pt x="1267" y="241"/>
                  </a:lnTo>
                  <a:lnTo>
                    <a:pt x="1269" y="239"/>
                  </a:lnTo>
                  <a:lnTo>
                    <a:pt x="1269" y="239"/>
                  </a:lnTo>
                  <a:lnTo>
                    <a:pt x="1271" y="237"/>
                  </a:lnTo>
                  <a:lnTo>
                    <a:pt x="1272" y="234"/>
                  </a:lnTo>
                  <a:lnTo>
                    <a:pt x="1273" y="232"/>
                  </a:lnTo>
                  <a:lnTo>
                    <a:pt x="1275" y="230"/>
                  </a:lnTo>
                  <a:lnTo>
                    <a:pt x="1277" y="227"/>
                  </a:lnTo>
                  <a:lnTo>
                    <a:pt x="1277" y="227"/>
                  </a:lnTo>
                  <a:lnTo>
                    <a:pt x="1279" y="225"/>
                  </a:lnTo>
                  <a:lnTo>
                    <a:pt x="1281" y="221"/>
                  </a:lnTo>
                  <a:lnTo>
                    <a:pt x="1283" y="219"/>
                  </a:lnTo>
                  <a:lnTo>
                    <a:pt x="1285" y="214"/>
                  </a:lnTo>
                  <a:lnTo>
                    <a:pt x="1288" y="212"/>
                  </a:lnTo>
                  <a:lnTo>
                    <a:pt x="1289" y="209"/>
                  </a:lnTo>
                  <a:lnTo>
                    <a:pt x="1290" y="207"/>
                  </a:lnTo>
                  <a:lnTo>
                    <a:pt x="1290" y="207"/>
                  </a:lnTo>
                  <a:lnTo>
                    <a:pt x="1292" y="205"/>
                  </a:lnTo>
                  <a:lnTo>
                    <a:pt x="1295" y="202"/>
                  </a:lnTo>
                  <a:lnTo>
                    <a:pt x="1297" y="199"/>
                  </a:lnTo>
                  <a:lnTo>
                    <a:pt x="1297" y="199"/>
                  </a:lnTo>
                  <a:lnTo>
                    <a:pt x="1298" y="197"/>
                  </a:lnTo>
                  <a:lnTo>
                    <a:pt x="1301" y="193"/>
                  </a:lnTo>
                  <a:lnTo>
                    <a:pt x="1303" y="191"/>
                  </a:lnTo>
                  <a:lnTo>
                    <a:pt x="1303" y="191"/>
                  </a:lnTo>
                  <a:lnTo>
                    <a:pt x="1305" y="189"/>
                  </a:lnTo>
                  <a:lnTo>
                    <a:pt x="1306" y="187"/>
                  </a:lnTo>
                  <a:lnTo>
                    <a:pt x="1307" y="185"/>
                  </a:lnTo>
                  <a:lnTo>
                    <a:pt x="1309" y="183"/>
                  </a:lnTo>
                  <a:lnTo>
                    <a:pt x="1310" y="181"/>
                  </a:lnTo>
                  <a:lnTo>
                    <a:pt x="1311" y="179"/>
                  </a:lnTo>
                  <a:lnTo>
                    <a:pt x="1313" y="177"/>
                  </a:lnTo>
                  <a:lnTo>
                    <a:pt x="1316" y="173"/>
                  </a:lnTo>
                  <a:lnTo>
                    <a:pt x="1318" y="171"/>
                  </a:lnTo>
                  <a:lnTo>
                    <a:pt x="1323" y="166"/>
                  </a:lnTo>
                  <a:lnTo>
                    <a:pt x="1324" y="164"/>
                  </a:lnTo>
                  <a:lnTo>
                    <a:pt x="1327" y="159"/>
                  </a:lnTo>
                  <a:lnTo>
                    <a:pt x="1328" y="158"/>
                  </a:lnTo>
                  <a:lnTo>
                    <a:pt x="1329" y="156"/>
                  </a:lnTo>
                  <a:lnTo>
                    <a:pt x="1331" y="153"/>
                  </a:lnTo>
                  <a:lnTo>
                    <a:pt x="1333" y="153"/>
                  </a:lnTo>
                  <a:lnTo>
                    <a:pt x="1335" y="150"/>
                  </a:lnTo>
                  <a:lnTo>
                    <a:pt x="1336" y="149"/>
                  </a:lnTo>
                  <a:lnTo>
                    <a:pt x="1337" y="147"/>
                  </a:lnTo>
                  <a:lnTo>
                    <a:pt x="1337" y="147"/>
                  </a:lnTo>
                  <a:lnTo>
                    <a:pt x="1339" y="145"/>
                  </a:lnTo>
                  <a:lnTo>
                    <a:pt x="1341" y="141"/>
                  </a:lnTo>
                  <a:lnTo>
                    <a:pt x="1344" y="140"/>
                  </a:lnTo>
                  <a:lnTo>
                    <a:pt x="1344" y="140"/>
                  </a:lnTo>
                  <a:lnTo>
                    <a:pt x="1345" y="138"/>
                  </a:lnTo>
                  <a:lnTo>
                    <a:pt x="1349" y="132"/>
                  </a:lnTo>
                  <a:lnTo>
                    <a:pt x="1351" y="131"/>
                  </a:lnTo>
                  <a:lnTo>
                    <a:pt x="1355" y="125"/>
                  </a:lnTo>
                  <a:lnTo>
                    <a:pt x="1357" y="125"/>
                  </a:lnTo>
                  <a:lnTo>
                    <a:pt x="1362" y="119"/>
                  </a:lnTo>
                  <a:lnTo>
                    <a:pt x="1363" y="118"/>
                  </a:lnTo>
                  <a:lnTo>
                    <a:pt x="1363" y="118"/>
                  </a:lnTo>
                  <a:lnTo>
                    <a:pt x="1365" y="115"/>
                  </a:lnTo>
                  <a:lnTo>
                    <a:pt x="1367" y="112"/>
                  </a:lnTo>
                  <a:lnTo>
                    <a:pt x="1370" y="111"/>
                  </a:lnTo>
                  <a:lnTo>
                    <a:pt x="1370" y="111"/>
                  </a:lnTo>
                  <a:lnTo>
                    <a:pt x="1371" y="110"/>
                  </a:lnTo>
                  <a:lnTo>
                    <a:pt x="1374" y="107"/>
                  </a:lnTo>
                  <a:lnTo>
                    <a:pt x="1375" y="104"/>
                  </a:lnTo>
                  <a:lnTo>
                    <a:pt x="1377" y="103"/>
                  </a:lnTo>
                  <a:lnTo>
                    <a:pt x="1379" y="102"/>
                  </a:lnTo>
                  <a:lnTo>
                    <a:pt x="1381" y="99"/>
                  </a:lnTo>
                  <a:lnTo>
                    <a:pt x="1383" y="97"/>
                  </a:lnTo>
                  <a:lnTo>
                    <a:pt x="1383" y="97"/>
                  </a:lnTo>
                  <a:lnTo>
                    <a:pt x="1384" y="95"/>
                  </a:lnTo>
                  <a:lnTo>
                    <a:pt x="1387" y="93"/>
                  </a:lnTo>
                  <a:lnTo>
                    <a:pt x="1389" y="91"/>
                  </a:lnTo>
                  <a:lnTo>
                    <a:pt x="1389" y="91"/>
                  </a:lnTo>
                  <a:lnTo>
                    <a:pt x="1391" y="90"/>
                  </a:lnTo>
                  <a:lnTo>
                    <a:pt x="1395" y="85"/>
                  </a:lnTo>
                  <a:lnTo>
                    <a:pt x="1397" y="84"/>
                  </a:lnTo>
                  <a:lnTo>
                    <a:pt x="1397" y="84"/>
                  </a:lnTo>
                  <a:lnTo>
                    <a:pt x="1398" y="82"/>
                  </a:lnTo>
                  <a:lnTo>
                    <a:pt x="1402" y="79"/>
                  </a:lnTo>
                  <a:lnTo>
                    <a:pt x="1405" y="76"/>
                  </a:lnTo>
                  <a:lnTo>
                    <a:pt x="1410" y="72"/>
                  </a:lnTo>
                  <a:lnTo>
                    <a:pt x="1411" y="69"/>
                  </a:lnTo>
                  <a:lnTo>
                    <a:pt x="1415" y="66"/>
                  </a:lnTo>
                  <a:lnTo>
                    <a:pt x="1418" y="65"/>
                  </a:lnTo>
                  <a:lnTo>
                    <a:pt x="1418" y="65"/>
                  </a:lnTo>
                  <a:lnTo>
                    <a:pt x="1419" y="64"/>
                  </a:lnTo>
                  <a:lnTo>
                    <a:pt x="1423" y="59"/>
                  </a:lnTo>
                  <a:lnTo>
                    <a:pt x="1426" y="58"/>
                  </a:lnTo>
                  <a:lnTo>
                    <a:pt x="1426" y="58"/>
                  </a:lnTo>
                  <a:lnTo>
                    <a:pt x="1427" y="57"/>
                  </a:lnTo>
                  <a:lnTo>
                    <a:pt x="1430" y="55"/>
                  </a:lnTo>
                  <a:lnTo>
                    <a:pt x="1431" y="54"/>
                  </a:lnTo>
                  <a:lnTo>
                    <a:pt x="1435" y="52"/>
                  </a:lnTo>
                  <a:lnTo>
                    <a:pt x="1436" y="49"/>
                  </a:lnTo>
                  <a:lnTo>
                    <a:pt x="1437" y="48"/>
                  </a:lnTo>
                  <a:lnTo>
                    <a:pt x="1439" y="47"/>
                  </a:lnTo>
                  <a:lnTo>
                    <a:pt x="1441" y="45"/>
                  </a:lnTo>
                  <a:lnTo>
                    <a:pt x="1444" y="44"/>
                  </a:lnTo>
                  <a:lnTo>
                    <a:pt x="1444" y="44"/>
                  </a:lnTo>
                  <a:lnTo>
                    <a:pt x="1445" y="43"/>
                  </a:lnTo>
                  <a:lnTo>
                    <a:pt x="1449" y="39"/>
                  </a:lnTo>
                  <a:lnTo>
                    <a:pt x="1451" y="38"/>
                  </a:lnTo>
                  <a:lnTo>
                    <a:pt x="1451" y="38"/>
                  </a:lnTo>
                  <a:lnTo>
                    <a:pt x="1453" y="37"/>
                  </a:lnTo>
                  <a:lnTo>
                    <a:pt x="1457" y="34"/>
                  </a:lnTo>
                  <a:lnTo>
                    <a:pt x="1458" y="33"/>
                  </a:lnTo>
                  <a:lnTo>
                    <a:pt x="1461" y="31"/>
                  </a:lnTo>
                  <a:lnTo>
                    <a:pt x="1461" y="30"/>
                  </a:lnTo>
                  <a:lnTo>
                    <a:pt x="1463" y="30"/>
                  </a:lnTo>
                  <a:lnTo>
                    <a:pt x="1465" y="29"/>
                  </a:lnTo>
                  <a:lnTo>
                    <a:pt x="1471" y="25"/>
                  </a:lnTo>
                  <a:lnTo>
                    <a:pt x="1472" y="23"/>
                  </a:lnTo>
                  <a:lnTo>
                    <a:pt x="1477" y="20"/>
                  </a:lnTo>
                  <a:lnTo>
                    <a:pt x="1478" y="20"/>
                  </a:lnTo>
                  <a:lnTo>
                    <a:pt x="1482" y="18"/>
                  </a:lnTo>
                  <a:lnTo>
                    <a:pt x="1483" y="17"/>
                  </a:lnTo>
                  <a:lnTo>
                    <a:pt x="1484" y="16"/>
                  </a:lnTo>
                  <a:lnTo>
                    <a:pt x="1486" y="15"/>
                  </a:lnTo>
                  <a:lnTo>
                    <a:pt x="1491" y="13"/>
                  </a:lnTo>
                  <a:lnTo>
                    <a:pt x="1492" y="11"/>
                  </a:lnTo>
                  <a:lnTo>
                    <a:pt x="1492" y="11"/>
                  </a:lnTo>
                  <a:lnTo>
                    <a:pt x="1493" y="10"/>
                  </a:lnTo>
                  <a:lnTo>
                    <a:pt x="1497" y="8"/>
                  </a:lnTo>
                  <a:lnTo>
                    <a:pt x="1500" y="7"/>
                  </a:lnTo>
                  <a:lnTo>
                    <a:pt x="1504" y="5"/>
                  </a:lnTo>
                  <a:lnTo>
                    <a:pt x="1505" y="3"/>
                  </a:lnTo>
                  <a:lnTo>
                    <a:pt x="1510" y="1"/>
                  </a:lnTo>
                  <a:lnTo>
                    <a:pt x="1512" y="0"/>
                  </a:lnTo>
                </a:path>
              </a:pathLst>
            </a:custGeom>
            <a:noFill/>
            <a:ln w="22225"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9"/>
            <p:cNvSpPr>
              <a:spLocks noChangeShapeType="1"/>
            </p:cNvSpPr>
            <p:nvPr/>
          </p:nvSpPr>
          <p:spPr bwMode="auto">
            <a:xfrm>
              <a:off x="4813300" y="3171826"/>
              <a:ext cx="0" cy="92075"/>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30"/>
            <p:cNvSpPr>
              <a:spLocks noChangeShapeType="1"/>
            </p:cNvSpPr>
            <p:nvPr/>
          </p:nvSpPr>
          <p:spPr bwMode="auto">
            <a:xfrm>
              <a:off x="4813300" y="3263901"/>
              <a:ext cx="0" cy="92075"/>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31"/>
            <p:cNvSpPr>
              <a:spLocks noChangeShapeType="1"/>
            </p:cNvSpPr>
            <p:nvPr/>
          </p:nvSpPr>
          <p:spPr bwMode="auto">
            <a:xfrm>
              <a:off x="4768850" y="3171826"/>
              <a:ext cx="85725" cy="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32"/>
            <p:cNvSpPr>
              <a:spLocks noChangeShapeType="1"/>
            </p:cNvSpPr>
            <p:nvPr/>
          </p:nvSpPr>
          <p:spPr bwMode="auto">
            <a:xfrm>
              <a:off x="4768850" y="3355976"/>
              <a:ext cx="85725" cy="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33"/>
            <p:cNvSpPr>
              <a:spLocks noChangeShapeType="1"/>
            </p:cNvSpPr>
            <p:nvPr/>
          </p:nvSpPr>
          <p:spPr bwMode="auto">
            <a:xfrm>
              <a:off x="5029200" y="2905126"/>
              <a:ext cx="0" cy="6350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34"/>
            <p:cNvSpPr>
              <a:spLocks noChangeShapeType="1"/>
            </p:cNvSpPr>
            <p:nvPr/>
          </p:nvSpPr>
          <p:spPr bwMode="auto">
            <a:xfrm>
              <a:off x="5029200" y="2968626"/>
              <a:ext cx="0" cy="6350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35"/>
            <p:cNvSpPr>
              <a:spLocks noChangeShapeType="1"/>
            </p:cNvSpPr>
            <p:nvPr/>
          </p:nvSpPr>
          <p:spPr bwMode="auto">
            <a:xfrm>
              <a:off x="4986338" y="2905126"/>
              <a:ext cx="85725" cy="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36"/>
            <p:cNvSpPr>
              <a:spLocks noChangeShapeType="1"/>
            </p:cNvSpPr>
            <p:nvPr/>
          </p:nvSpPr>
          <p:spPr bwMode="auto">
            <a:xfrm>
              <a:off x="4986338" y="3032126"/>
              <a:ext cx="85725" cy="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37"/>
            <p:cNvSpPr>
              <a:spLocks noChangeShapeType="1"/>
            </p:cNvSpPr>
            <p:nvPr/>
          </p:nvSpPr>
          <p:spPr bwMode="auto">
            <a:xfrm>
              <a:off x="5248275" y="2733676"/>
              <a:ext cx="0" cy="42863"/>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38"/>
            <p:cNvSpPr>
              <a:spLocks noChangeShapeType="1"/>
            </p:cNvSpPr>
            <p:nvPr/>
          </p:nvSpPr>
          <p:spPr bwMode="auto">
            <a:xfrm>
              <a:off x="5248275" y="2776538"/>
              <a:ext cx="0" cy="42863"/>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39"/>
            <p:cNvSpPr>
              <a:spLocks noChangeShapeType="1"/>
            </p:cNvSpPr>
            <p:nvPr/>
          </p:nvSpPr>
          <p:spPr bwMode="auto">
            <a:xfrm>
              <a:off x="5205413" y="2733676"/>
              <a:ext cx="85725" cy="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40"/>
            <p:cNvSpPr>
              <a:spLocks noChangeShapeType="1"/>
            </p:cNvSpPr>
            <p:nvPr/>
          </p:nvSpPr>
          <p:spPr bwMode="auto">
            <a:xfrm>
              <a:off x="5205413" y="2819401"/>
              <a:ext cx="85725" cy="0"/>
            </a:xfrm>
            <a:prstGeom prst="line">
              <a:avLst/>
            </a:prstGeom>
            <a:noFill/>
            <a:ln w="22225"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Oval 41"/>
            <p:cNvSpPr>
              <a:spLocks noChangeArrowheads="1"/>
            </p:cNvSpPr>
            <p:nvPr/>
          </p:nvSpPr>
          <p:spPr bwMode="auto">
            <a:xfrm>
              <a:off x="2803525" y="4408488"/>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42"/>
            <p:cNvSpPr>
              <a:spLocks noChangeArrowheads="1"/>
            </p:cNvSpPr>
            <p:nvPr/>
          </p:nvSpPr>
          <p:spPr bwMode="auto">
            <a:xfrm>
              <a:off x="2803525" y="4408488"/>
              <a:ext cx="84137"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Oval 43"/>
            <p:cNvSpPr>
              <a:spLocks noChangeArrowheads="1"/>
            </p:cNvSpPr>
            <p:nvPr/>
          </p:nvSpPr>
          <p:spPr bwMode="auto">
            <a:xfrm>
              <a:off x="3022600" y="4410076"/>
              <a:ext cx="84137"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44"/>
            <p:cNvSpPr>
              <a:spLocks noChangeArrowheads="1"/>
            </p:cNvSpPr>
            <p:nvPr/>
          </p:nvSpPr>
          <p:spPr bwMode="auto">
            <a:xfrm>
              <a:off x="3022600" y="4410076"/>
              <a:ext cx="84137"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Oval 45"/>
            <p:cNvSpPr>
              <a:spLocks noChangeArrowheads="1"/>
            </p:cNvSpPr>
            <p:nvPr/>
          </p:nvSpPr>
          <p:spPr bwMode="auto">
            <a:xfrm>
              <a:off x="3241675" y="4410076"/>
              <a:ext cx="84137"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46"/>
            <p:cNvSpPr>
              <a:spLocks noChangeArrowheads="1"/>
            </p:cNvSpPr>
            <p:nvPr/>
          </p:nvSpPr>
          <p:spPr bwMode="auto">
            <a:xfrm>
              <a:off x="3241675" y="4410076"/>
              <a:ext cx="84137"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Oval 47"/>
            <p:cNvSpPr>
              <a:spLocks noChangeArrowheads="1"/>
            </p:cNvSpPr>
            <p:nvPr/>
          </p:nvSpPr>
          <p:spPr bwMode="auto">
            <a:xfrm>
              <a:off x="3457575" y="4408488"/>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Oval 48"/>
            <p:cNvSpPr>
              <a:spLocks noChangeArrowheads="1"/>
            </p:cNvSpPr>
            <p:nvPr/>
          </p:nvSpPr>
          <p:spPr bwMode="auto">
            <a:xfrm>
              <a:off x="3457575" y="4408488"/>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Oval 49"/>
            <p:cNvSpPr>
              <a:spLocks noChangeArrowheads="1"/>
            </p:cNvSpPr>
            <p:nvPr/>
          </p:nvSpPr>
          <p:spPr bwMode="auto">
            <a:xfrm>
              <a:off x="3676650" y="4403726"/>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Oval 50"/>
            <p:cNvSpPr>
              <a:spLocks noChangeArrowheads="1"/>
            </p:cNvSpPr>
            <p:nvPr/>
          </p:nvSpPr>
          <p:spPr bwMode="auto">
            <a:xfrm>
              <a:off x="3676650" y="4403726"/>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Oval 51"/>
            <p:cNvSpPr>
              <a:spLocks noChangeArrowheads="1"/>
            </p:cNvSpPr>
            <p:nvPr/>
          </p:nvSpPr>
          <p:spPr bwMode="auto">
            <a:xfrm>
              <a:off x="3895725" y="4365626"/>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52"/>
            <p:cNvSpPr>
              <a:spLocks noChangeArrowheads="1"/>
            </p:cNvSpPr>
            <p:nvPr/>
          </p:nvSpPr>
          <p:spPr bwMode="auto">
            <a:xfrm>
              <a:off x="3895725" y="4365626"/>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Oval 53"/>
            <p:cNvSpPr>
              <a:spLocks noChangeArrowheads="1"/>
            </p:cNvSpPr>
            <p:nvPr/>
          </p:nvSpPr>
          <p:spPr bwMode="auto">
            <a:xfrm>
              <a:off x="4114800" y="4211638"/>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54"/>
            <p:cNvSpPr>
              <a:spLocks noChangeArrowheads="1"/>
            </p:cNvSpPr>
            <p:nvPr/>
          </p:nvSpPr>
          <p:spPr bwMode="auto">
            <a:xfrm>
              <a:off x="4114800" y="4211638"/>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Oval 55"/>
            <p:cNvSpPr>
              <a:spLocks noChangeArrowheads="1"/>
            </p:cNvSpPr>
            <p:nvPr/>
          </p:nvSpPr>
          <p:spPr bwMode="auto">
            <a:xfrm>
              <a:off x="4332288" y="3898901"/>
              <a:ext cx="84137"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56"/>
            <p:cNvSpPr>
              <a:spLocks noChangeArrowheads="1"/>
            </p:cNvSpPr>
            <p:nvPr/>
          </p:nvSpPr>
          <p:spPr bwMode="auto">
            <a:xfrm>
              <a:off x="4332288" y="3898901"/>
              <a:ext cx="84137"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Oval 57"/>
            <p:cNvSpPr>
              <a:spLocks noChangeArrowheads="1"/>
            </p:cNvSpPr>
            <p:nvPr/>
          </p:nvSpPr>
          <p:spPr bwMode="auto">
            <a:xfrm>
              <a:off x="4551363" y="3589338"/>
              <a:ext cx="84137"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58"/>
            <p:cNvSpPr>
              <a:spLocks noChangeArrowheads="1"/>
            </p:cNvSpPr>
            <p:nvPr/>
          </p:nvSpPr>
          <p:spPr bwMode="auto">
            <a:xfrm>
              <a:off x="4549775" y="3589338"/>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Oval 59"/>
            <p:cNvSpPr>
              <a:spLocks noChangeArrowheads="1"/>
            </p:cNvSpPr>
            <p:nvPr/>
          </p:nvSpPr>
          <p:spPr bwMode="auto">
            <a:xfrm>
              <a:off x="4768850" y="3221038"/>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Oval 60"/>
            <p:cNvSpPr>
              <a:spLocks noChangeArrowheads="1"/>
            </p:cNvSpPr>
            <p:nvPr/>
          </p:nvSpPr>
          <p:spPr bwMode="auto">
            <a:xfrm>
              <a:off x="4768850" y="3221038"/>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Oval 61"/>
            <p:cNvSpPr>
              <a:spLocks noChangeArrowheads="1"/>
            </p:cNvSpPr>
            <p:nvPr/>
          </p:nvSpPr>
          <p:spPr bwMode="auto">
            <a:xfrm>
              <a:off x="4987925" y="2925763"/>
              <a:ext cx="84137"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Oval 62"/>
            <p:cNvSpPr>
              <a:spLocks noChangeArrowheads="1"/>
            </p:cNvSpPr>
            <p:nvPr/>
          </p:nvSpPr>
          <p:spPr bwMode="auto">
            <a:xfrm>
              <a:off x="4986338" y="2925763"/>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Oval 63"/>
            <p:cNvSpPr>
              <a:spLocks noChangeArrowheads="1"/>
            </p:cNvSpPr>
            <p:nvPr/>
          </p:nvSpPr>
          <p:spPr bwMode="auto">
            <a:xfrm>
              <a:off x="5205413" y="2733676"/>
              <a:ext cx="85725" cy="85725"/>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Oval 64"/>
            <p:cNvSpPr>
              <a:spLocks noChangeArrowheads="1"/>
            </p:cNvSpPr>
            <p:nvPr/>
          </p:nvSpPr>
          <p:spPr bwMode="auto">
            <a:xfrm>
              <a:off x="5205413" y="2733676"/>
              <a:ext cx="85725" cy="85725"/>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Rectangle 65"/>
            <p:cNvSpPr>
              <a:spLocks noChangeArrowheads="1"/>
            </p:cNvSpPr>
            <p:nvPr/>
          </p:nvSpPr>
          <p:spPr bwMode="auto">
            <a:xfrm>
              <a:off x="3646488" y="4851401"/>
              <a:ext cx="12906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rPr>
                <a:t>[CD40L], g/mL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1" name="Rectangle 66"/>
            <p:cNvSpPr>
              <a:spLocks noChangeArrowheads="1"/>
            </p:cNvSpPr>
            <p:nvPr/>
          </p:nvSpPr>
          <p:spPr bwMode="auto">
            <a:xfrm rot="16200000">
              <a:off x="1617663" y="3400426"/>
              <a:ext cx="2222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rPr>
                <a:t>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2" name="Rectangle 67"/>
            <p:cNvSpPr>
              <a:spLocks noChangeArrowheads="1"/>
            </p:cNvSpPr>
            <p:nvPr/>
          </p:nvSpPr>
          <p:spPr bwMode="auto">
            <a:xfrm rot="16200000">
              <a:off x="1628775" y="3289301"/>
              <a:ext cx="20002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rPr>
                <a:t>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3" name="Rectangle 68"/>
            <p:cNvSpPr>
              <a:spLocks noChangeArrowheads="1"/>
            </p:cNvSpPr>
            <p:nvPr/>
          </p:nvSpPr>
          <p:spPr bwMode="auto">
            <a:xfrm rot="16200000">
              <a:off x="1617663" y="3167063"/>
              <a:ext cx="2222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anose="020B0604020202020204" pitchFamily="34" charset="0"/>
                </a:rPr>
                <a:t>U</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4" name="Rectangle 69"/>
            <p:cNvSpPr>
              <a:spLocks noChangeArrowheads="1"/>
            </p:cNvSpPr>
            <p:nvPr/>
          </p:nvSpPr>
          <p:spPr bwMode="auto">
            <a:xfrm>
              <a:off x="2957513" y="2540001"/>
              <a:ext cx="8001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anose="020B0604020202020204" pitchFamily="34" charset="0"/>
                </a:rPr>
                <a:t>S:B = 26.3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5" name="Rectangle 70"/>
            <p:cNvSpPr>
              <a:spLocks noChangeArrowheads="1"/>
            </p:cNvSpPr>
            <p:nvPr/>
          </p:nvSpPr>
          <p:spPr bwMode="auto">
            <a:xfrm>
              <a:off x="2957513" y="2717801"/>
              <a:ext cx="2778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anose="020B0604020202020204" pitchFamily="34" charset="0"/>
                </a:rPr>
                <a:t>EC</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6" name="Rectangle 71"/>
            <p:cNvSpPr>
              <a:spLocks noChangeArrowheads="1"/>
            </p:cNvSpPr>
            <p:nvPr/>
          </p:nvSpPr>
          <p:spPr bwMode="auto">
            <a:xfrm>
              <a:off x="3168650" y="2784476"/>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anose="020B0604020202020204" pitchFamily="34" charset="0"/>
                </a:rPr>
                <a:t>50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7" name="Rectangle 72"/>
            <p:cNvSpPr>
              <a:spLocks noChangeArrowheads="1"/>
            </p:cNvSpPr>
            <p:nvPr/>
          </p:nvSpPr>
          <p:spPr bwMode="auto">
            <a:xfrm>
              <a:off x="3290888" y="2717801"/>
              <a:ext cx="111283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anose="020B0604020202020204" pitchFamily="34" charset="0"/>
                </a:rPr>
                <a:t> = 225.4 ng/mL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89" name="Group 75"/>
          <p:cNvGrpSpPr>
            <a:grpSpLocks noChangeAspect="1"/>
          </p:cNvGrpSpPr>
          <p:nvPr/>
        </p:nvGrpSpPr>
        <p:grpSpPr bwMode="auto">
          <a:xfrm>
            <a:off x="6008042" y="2532677"/>
            <a:ext cx="4171767" cy="2724151"/>
            <a:chOff x="4063" y="1570"/>
            <a:chExt cx="2536" cy="1656"/>
          </a:xfrm>
        </p:grpSpPr>
        <p:sp>
          <p:nvSpPr>
            <p:cNvPr id="91" name="Rectangle 76"/>
            <p:cNvSpPr>
              <a:spLocks noChangeArrowheads="1"/>
            </p:cNvSpPr>
            <p:nvPr/>
          </p:nvSpPr>
          <p:spPr bwMode="auto">
            <a:xfrm>
              <a:off x="4499"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2" name="Rectangle 77"/>
            <p:cNvSpPr>
              <a:spLocks noChangeArrowheads="1"/>
            </p:cNvSpPr>
            <p:nvPr/>
          </p:nvSpPr>
          <p:spPr bwMode="auto">
            <a:xfrm>
              <a:off x="4616" y="2952"/>
              <a:ext cx="13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-11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3" name="Rectangle 78"/>
            <p:cNvSpPr>
              <a:spLocks noChangeArrowheads="1"/>
            </p:cNvSpPr>
            <p:nvPr/>
          </p:nvSpPr>
          <p:spPr bwMode="auto">
            <a:xfrm>
              <a:off x="4811"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4" name="Rectangle 79"/>
            <p:cNvSpPr>
              <a:spLocks noChangeArrowheads="1"/>
            </p:cNvSpPr>
            <p:nvPr/>
          </p:nvSpPr>
          <p:spPr bwMode="auto">
            <a:xfrm>
              <a:off x="4928" y="2952"/>
              <a:ext cx="13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5" name="Rectangle 80"/>
            <p:cNvSpPr>
              <a:spLocks noChangeArrowheads="1"/>
            </p:cNvSpPr>
            <p:nvPr/>
          </p:nvSpPr>
          <p:spPr bwMode="auto">
            <a:xfrm>
              <a:off x="5142"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6" name="Rectangle 81"/>
            <p:cNvSpPr>
              <a:spLocks noChangeArrowheads="1"/>
            </p:cNvSpPr>
            <p:nvPr/>
          </p:nvSpPr>
          <p:spPr bwMode="auto">
            <a:xfrm>
              <a:off x="5253" y="2952"/>
              <a:ext cx="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7" name="Rectangle 82"/>
            <p:cNvSpPr>
              <a:spLocks noChangeArrowheads="1"/>
            </p:cNvSpPr>
            <p:nvPr/>
          </p:nvSpPr>
          <p:spPr bwMode="auto">
            <a:xfrm>
              <a:off x="5454"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8" name="Rectangle 83"/>
            <p:cNvSpPr>
              <a:spLocks noChangeArrowheads="1"/>
            </p:cNvSpPr>
            <p:nvPr/>
          </p:nvSpPr>
          <p:spPr bwMode="auto">
            <a:xfrm>
              <a:off x="5565" y="2952"/>
              <a:ext cx="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9" name="Rectangle 84"/>
            <p:cNvSpPr>
              <a:spLocks noChangeArrowheads="1"/>
            </p:cNvSpPr>
            <p:nvPr/>
          </p:nvSpPr>
          <p:spPr bwMode="auto">
            <a:xfrm>
              <a:off x="5766"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0" name="Rectangle 85"/>
            <p:cNvSpPr>
              <a:spLocks noChangeArrowheads="1"/>
            </p:cNvSpPr>
            <p:nvPr/>
          </p:nvSpPr>
          <p:spPr bwMode="auto">
            <a:xfrm>
              <a:off x="5877" y="2952"/>
              <a:ext cx="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1" name="Rectangle 86"/>
            <p:cNvSpPr>
              <a:spLocks noChangeArrowheads="1"/>
            </p:cNvSpPr>
            <p:nvPr/>
          </p:nvSpPr>
          <p:spPr bwMode="auto">
            <a:xfrm>
              <a:off x="6078"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2" name="Rectangle 87"/>
            <p:cNvSpPr>
              <a:spLocks noChangeArrowheads="1"/>
            </p:cNvSpPr>
            <p:nvPr/>
          </p:nvSpPr>
          <p:spPr bwMode="auto">
            <a:xfrm>
              <a:off x="6189" y="2952"/>
              <a:ext cx="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-6</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3" name="Rectangle 88"/>
            <p:cNvSpPr>
              <a:spLocks noChangeArrowheads="1"/>
            </p:cNvSpPr>
            <p:nvPr/>
          </p:nvSpPr>
          <p:spPr bwMode="auto">
            <a:xfrm>
              <a:off x="6391" y="2946"/>
              <a:ext cx="16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4" name="Rectangle 89"/>
            <p:cNvSpPr>
              <a:spLocks noChangeArrowheads="1"/>
            </p:cNvSpPr>
            <p:nvPr/>
          </p:nvSpPr>
          <p:spPr bwMode="auto">
            <a:xfrm>
              <a:off x="6501" y="2952"/>
              <a:ext cx="9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Arial" panose="020B0604020202020204" pitchFamily="34" charset="0"/>
                </a:rPr>
                <a:t>-5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5" name="Freeform 90"/>
            <p:cNvSpPr>
              <a:spLocks noEditPoints="1"/>
            </p:cNvSpPr>
            <p:nvPr/>
          </p:nvSpPr>
          <p:spPr bwMode="auto">
            <a:xfrm>
              <a:off x="4596" y="2880"/>
              <a:ext cx="1885" cy="53"/>
            </a:xfrm>
            <a:custGeom>
              <a:avLst/>
              <a:gdLst>
                <a:gd name="T0" fmla="*/ 1885 w 1885"/>
                <a:gd name="T1" fmla="*/ 0 h 53"/>
                <a:gd name="T2" fmla="*/ 7 w 1885"/>
                <a:gd name="T3" fmla="*/ 53 h 53"/>
                <a:gd name="T4" fmla="*/ 319 w 1885"/>
                <a:gd name="T5" fmla="*/ 53 h 53"/>
                <a:gd name="T6" fmla="*/ 631 w 1885"/>
                <a:gd name="T7" fmla="*/ 53 h 53"/>
                <a:gd name="T8" fmla="*/ 943 w 1885"/>
                <a:gd name="T9" fmla="*/ 53 h 53"/>
                <a:gd name="T10" fmla="*/ 1255 w 1885"/>
                <a:gd name="T11" fmla="*/ 53 h 53"/>
                <a:gd name="T12" fmla="*/ 1567 w 1885"/>
                <a:gd name="T13" fmla="*/ 53 h 53"/>
                <a:gd name="T14" fmla="*/ 1879 w 1885"/>
                <a:gd name="T15" fmla="*/ 53 h 53"/>
                <a:gd name="T16" fmla="*/ 100 w 1885"/>
                <a:gd name="T17" fmla="*/ 29 h 53"/>
                <a:gd name="T18" fmla="*/ 155 w 1885"/>
                <a:gd name="T19" fmla="*/ 29 h 53"/>
                <a:gd name="T20" fmla="*/ 195 w 1885"/>
                <a:gd name="T21" fmla="*/ 29 h 53"/>
                <a:gd name="T22" fmla="*/ 225 w 1885"/>
                <a:gd name="T23" fmla="*/ 29 h 53"/>
                <a:gd name="T24" fmla="*/ 249 w 1885"/>
                <a:gd name="T25" fmla="*/ 29 h 53"/>
                <a:gd name="T26" fmla="*/ 271 w 1885"/>
                <a:gd name="T27" fmla="*/ 29 h 53"/>
                <a:gd name="T28" fmla="*/ 289 w 1885"/>
                <a:gd name="T29" fmla="*/ 29 h 53"/>
                <a:gd name="T30" fmla="*/ 304 w 1885"/>
                <a:gd name="T31" fmla="*/ 29 h 53"/>
                <a:gd name="T32" fmla="*/ 412 w 1885"/>
                <a:gd name="T33" fmla="*/ 29 h 53"/>
                <a:gd name="T34" fmla="*/ 467 w 1885"/>
                <a:gd name="T35" fmla="*/ 29 h 53"/>
                <a:gd name="T36" fmla="*/ 507 w 1885"/>
                <a:gd name="T37" fmla="*/ 29 h 53"/>
                <a:gd name="T38" fmla="*/ 537 w 1885"/>
                <a:gd name="T39" fmla="*/ 29 h 53"/>
                <a:gd name="T40" fmla="*/ 561 w 1885"/>
                <a:gd name="T41" fmla="*/ 29 h 53"/>
                <a:gd name="T42" fmla="*/ 583 w 1885"/>
                <a:gd name="T43" fmla="*/ 29 h 53"/>
                <a:gd name="T44" fmla="*/ 601 w 1885"/>
                <a:gd name="T45" fmla="*/ 29 h 53"/>
                <a:gd name="T46" fmla="*/ 616 w 1885"/>
                <a:gd name="T47" fmla="*/ 29 h 53"/>
                <a:gd name="T48" fmla="*/ 724 w 1885"/>
                <a:gd name="T49" fmla="*/ 29 h 53"/>
                <a:gd name="T50" fmla="*/ 779 w 1885"/>
                <a:gd name="T51" fmla="*/ 29 h 53"/>
                <a:gd name="T52" fmla="*/ 819 w 1885"/>
                <a:gd name="T53" fmla="*/ 29 h 53"/>
                <a:gd name="T54" fmla="*/ 849 w 1885"/>
                <a:gd name="T55" fmla="*/ 29 h 53"/>
                <a:gd name="T56" fmla="*/ 873 w 1885"/>
                <a:gd name="T57" fmla="*/ 29 h 53"/>
                <a:gd name="T58" fmla="*/ 895 w 1885"/>
                <a:gd name="T59" fmla="*/ 29 h 53"/>
                <a:gd name="T60" fmla="*/ 913 w 1885"/>
                <a:gd name="T61" fmla="*/ 29 h 53"/>
                <a:gd name="T62" fmla="*/ 928 w 1885"/>
                <a:gd name="T63" fmla="*/ 29 h 53"/>
                <a:gd name="T64" fmla="*/ 1036 w 1885"/>
                <a:gd name="T65" fmla="*/ 29 h 53"/>
                <a:gd name="T66" fmla="*/ 1092 w 1885"/>
                <a:gd name="T67" fmla="*/ 29 h 53"/>
                <a:gd name="T68" fmla="*/ 1131 w 1885"/>
                <a:gd name="T69" fmla="*/ 29 h 53"/>
                <a:gd name="T70" fmla="*/ 1161 w 1885"/>
                <a:gd name="T71" fmla="*/ 29 h 53"/>
                <a:gd name="T72" fmla="*/ 1185 w 1885"/>
                <a:gd name="T73" fmla="*/ 29 h 53"/>
                <a:gd name="T74" fmla="*/ 1207 w 1885"/>
                <a:gd name="T75" fmla="*/ 29 h 53"/>
                <a:gd name="T76" fmla="*/ 1225 w 1885"/>
                <a:gd name="T77" fmla="*/ 29 h 53"/>
                <a:gd name="T78" fmla="*/ 1240 w 1885"/>
                <a:gd name="T79" fmla="*/ 29 h 53"/>
                <a:gd name="T80" fmla="*/ 1348 w 1885"/>
                <a:gd name="T81" fmla="*/ 29 h 53"/>
                <a:gd name="T82" fmla="*/ 1404 w 1885"/>
                <a:gd name="T83" fmla="*/ 29 h 53"/>
                <a:gd name="T84" fmla="*/ 1443 w 1885"/>
                <a:gd name="T85" fmla="*/ 29 h 53"/>
                <a:gd name="T86" fmla="*/ 1473 w 1885"/>
                <a:gd name="T87" fmla="*/ 29 h 53"/>
                <a:gd name="T88" fmla="*/ 1497 w 1885"/>
                <a:gd name="T89" fmla="*/ 29 h 53"/>
                <a:gd name="T90" fmla="*/ 1519 w 1885"/>
                <a:gd name="T91" fmla="*/ 29 h 53"/>
                <a:gd name="T92" fmla="*/ 1537 w 1885"/>
                <a:gd name="T93" fmla="*/ 29 h 53"/>
                <a:gd name="T94" fmla="*/ 1552 w 1885"/>
                <a:gd name="T95" fmla="*/ 29 h 53"/>
                <a:gd name="T96" fmla="*/ 1660 w 1885"/>
                <a:gd name="T97" fmla="*/ 29 h 53"/>
                <a:gd name="T98" fmla="*/ 1716 w 1885"/>
                <a:gd name="T99" fmla="*/ 29 h 53"/>
                <a:gd name="T100" fmla="*/ 1755 w 1885"/>
                <a:gd name="T101" fmla="*/ 29 h 53"/>
                <a:gd name="T102" fmla="*/ 1785 w 1885"/>
                <a:gd name="T103" fmla="*/ 29 h 53"/>
                <a:gd name="T104" fmla="*/ 1809 w 1885"/>
                <a:gd name="T105" fmla="*/ 29 h 53"/>
                <a:gd name="T106" fmla="*/ 1831 w 1885"/>
                <a:gd name="T107" fmla="*/ 29 h 53"/>
                <a:gd name="T108" fmla="*/ 1849 w 1885"/>
                <a:gd name="T109" fmla="*/ 29 h 53"/>
                <a:gd name="T110" fmla="*/ 1864 w 1885"/>
                <a:gd name="T11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5" h="53">
                  <a:moveTo>
                    <a:pt x="0" y="0"/>
                  </a:moveTo>
                  <a:lnTo>
                    <a:pt x="1885" y="0"/>
                  </a:lnTo>
                  <a:moveTo>
                    <a:pt x="7" y="0"/>
                  </a:moveTo>
                  <a:lnTo>
                    <a:pt x="7" y="53"/>
                  </a:lnTo>
                  <a:moveTo>
                    <a:pt x="319" y="0"/>
                  </a:moveTo>
                  <a:lnTo>
                    <a:pt x="319" y="53"/>
                  </a:lnTo>
                  <a:moveTo>
                    <a:pt x="631" y="0"/>
                  </a:moveTo>
                  <a:lnTo>
                    <a:pt x="631" y="53"/>
                  </a:lnTo>
                  <a:moveTo>
                    <a:pt x="943" y="0"/>
                  </a:moveTo>
                  <a:lnTo>
                    <a:pt x="943" y="53"/>
                  </a:lnTo>
                  <a:moveTo>
                    <a:pt x="1255" y="0"/>
                  </a:moveTo>
                  <a:lnTo>
                    <a:pt x="1255" y="53"/>
                  </a:lnTo>
                  <a:moveTo>
                    <a:pt x="1567" y="0"/>
                  </a:moveTo>
                  <a:lnTo>
                    <a:pt x="1567" y="53"/>
                  </a:lnTo>
                  <a:moveTo>
                    <a:pt x="1879" y="0"/>
                  </a:moveTo>
                  <a:lnTo>
                    <a:pt x="1879" y="53"/>
                  </a:lnTo>
                  <a:moveTo>
                    <a:pt x="100" y="0"/>
                  </a:moveTo>
                  <a:lnTo>
                    <a:pt x="100" y="29"/>
                  </a:lnTo>
                  <a:moveTo>
                    <a:pt x="155" y="0"/>
                  </a:moveTo>
                  <a:lnTo>
                    <a:pt x="155" y="29"/>
                  </a:lnTo>
                  <a:moveTo>
                    <a:pt x="195" y="0"/>
                  </a:moveTo>
                  <a:lnTo>
                    <a:pt x="195" y="29"/>
                  </a:lnTo>
                  <a:moveTo>
                    <a:pt x="225" y="0"/>
                  </a:moveTo>
                  <a:lnTo>
                    <a:pt x="225" y="29"/>
                  </a:lnTo>
                  <a:moveTo>
                    <a:pt x="249" y="0"/>
                  </a:moveTo>
                  <a:lnTo>
                    <a:pt x="249" y="29"/>
                  </a:lnTo>
                  <a:moveTo>
                    <a:pt x="271" y="0"/>
                  </a:moveTo>
                  <a:lnTo>
                    <a:pt x="271" y="29"/>
                  </a:lnTo>
                  <a:moveTo>
                    <a:pt x="289" y="0"/>
                  </a:moveTo>
                  <a:lnTo>
                    <a:pt x="289" y="29"/>
                  </a:lnTo>
                  <a:moveTo>
                    <a:pt x="304" y="0"/>
                  </a:moveTo>
                  <a:lnTo>
                    <a:pt x="304" y="29"/>
                  </a:lnTo>
                  <a:moveTo>
                    <a:pt x="412" y="0"/>
                  </a:moveTo>
                  <a:lnTo>
                    <a:pt x="412" y="29"/>
                  </a:lnTo>
                  <a:moveTo>
                    <a:pt x="467" y="0"/>
                  </a:moveTo>
                  <a:lnTo>
                    <a:pt x="467" y="29"/>
                  </a:lnTo>
                  <a:moveTo>
                    <a:pt x="507" y="0"/>
                  </a:moveTo>
                  <a:lnTo>
                    <a:pt x="507" y="29"/>
                  </a:lnTo>
                  <a:moveTo>
                    <a:pt x="537" y="0"/>
                  </a:moveTo>
                  <a:lnTo>
                    <a:pt x="537" y="29"/>
                  </a:lnTo>
                  <a:moveTo>
                    <a:pt x="561" y="0"/>
                  </a:moveTo>
                  <a:lnTo>
                    <a:pt x="561" y="29"/>
                  </a:lnTo>
                  <a:moveTo>
                    <a:pt x="583" y="0"/>
                  </a:moveTo>
                  <a:lnTo>
                    <a:pt x="583" y="29"/>
                  </a:lnTo>
                  <a:moveTo>
                    <a:pt x="601" y="0"/>
                  </a:moveTo>
                  <a:lnTo>
                    <a:pt x="601" y="29"/>
                  </a:lnTo>
                  <a:moveTo>
                    <a:pt x="616" y="0"/>
                  </a:moveTo>
                  <a:lnTo>
                    <a:pt x="616" y="29"/>
                  </a:lnTo>
                  <a:moveTo>
                    <a:pt x="724" y="0"/>
                  </a:moveTo>
                  <a:lnTo>
                    <a:pt x="724" y="29"/>
                  </a:lnTo>
                  <a:moveTo>
                    <a:pt x="779" y="0"/>
                  </a:moveTo>
                  <a:lnTo>
                    <a:pt x="779" y="29"/>
                  </a:lnTo>
                  <a:moveTo>
                    <a:pt x="819" y="0"/>
                  </a:moveTo>
                  <a:lnTo>
                    <a:pt x="819" y="29"/>
                  </a:lnTo>
                  <a:moveTo>
                    <a:pt x="849" y="0"/>
                  </a:moveTo>
                  <a:lnTo>
                    <a:pt x="849" y="29"/>
                  </a:lnTo>
                  <a:moveTo>
                    <a:pt x="873" y="0"/>
                  </a:moveTo>
                  <a:lnTo>
                    <a:pt x="873" y="29"/>
                  </a:lnTo>
                  <a:moveTo>
                    <a:pt x="895" y="0"/>
                  </a:moveTo>
                  <a:lnTo>
                    <a:pt x="895" y="29"/>
                  </a:lnTo>
                  <a:moveTo>
                    <a:pt x="913" y="0"/>
                  </a:moveTo>
                  <a:lnTo>
                    <a:pt x="913" y="29"/>
                  </a:lnTo>
                  <a:moveTo>
                    <a:pt x="928" y="0"/>
                  </a:moveTo>
                  <a:lnTo>
                    <a:pt x="928" y="29"/>
                  </a:lnTo>
                  <a:moveTo>
                    <a:pt x="1036" y="0"/>
                  </a:moveTo>
                  <a:lnTo>
                    <a:pt x="1036" y="29"/>
                  </a:lnTo>
                  <a:moveTo>
                    <a:pt x="1092" y="0"/>
                  </a:moveTo>
                  <a:lnTo>
                    <a:pt x="1092" y="29"/>
                  </a:lnTo>
                  <a:moveTo>
                    <a:pt x="1131" y="0"/>
                  </a:moveTo>
                  <a:lnTo>
                    <a:pt x="1131" y="29"/>
                  </a:lnTo>
                  <a:moveTo>
                    <a:pt x="1161" y="0"/>
                  </a:moveTo>
                  <a:lnTo>
                    <a:pt x="1161" y="29"/>
                  </a:lnTo>
                  <a:moveTo>
                    <a:pt x="1185" y="0"/>
                  </a:moveTo>
                  <a:lnTo>
                    <a:pt x="1185" y="29"/>
                  </a:lnTo>
                  <a:moveTo>
                    <a:pt x="1207" y="0"/>
                  </a:moveTo>
                  <a:lnTo>
                    <a:pt x="1207" y="29"/>
                  </a:lnTo>
                  <a:moveTo>
                    <a:pt x="1225" y="0"/>
                  </a:moveTo>
                  <a:lnTo>
                    <a:pt x="1225" y="29"/>
                  </a:lnTo>
                  <a:moveTo>
                    <a:pt x="1240" y="0"/>
                  </a:moveTo>
                  <a:lnTo>
                    <a:pt x="1240" y="29"/>
                  </a:lnTo>
                  <a:moveTo>
                    <a:pt x="1348" y="0"/>
                  </a:moveTo>
                  <a:lnTo>
                    <a:pt x="1348" y="29"/>
                  </a:lnTo>
                  <a:moveTo>
                    <a:pt x="1404" y="0"/>
                  </a:moveTo>
                  <a:lnTo>
                    <a:pt x="1404" y="29"/>
                  </a:lnTo>
                  <a:moveTo>
                    <a:pt x="1443" y="0"/>
                  </a:moveTo>
                  <a:lnTo>
                    <a:pt x="1443" y="29"/>
                  </a:lnTo>
                  <a:moveTo>
                    <a:pt x="1473" y="0"/>
                  </a:moveTo>
                  <a:lnTo>
                    <a:pt x="1473" y="29"/>
                  </a:lnTo>
                  <a:moveTo>
                    <a:pt x="1497" y="0"/>
                  </a:moveTo>
                  <a:lnTo>
                    <a:pt x="1497" y="29"/>
                  </a:lnTo>
                  <a:moveTo>
                    <a:pt x="1519" y="0"/>
                  </a:moveTo>
                  <a:lnTo>
                    <a:pt x="1519" y="29"/>
                  </a:lnTo>
                  <a:moveTo>
                    <a:pt x="1537" y="0"/>
                  </a:moveTo>
                  <a:lnTo>
                    <a:pt x="1537" y="29"/>
                  </a:lnTo>
                  <a:moveTo>
                    <a:pt x="1552" y="0"/>
                  </a:moveTo>
                  <a:lnTo>
                    <a:pt x="1552" y="29"/>
                  </a:lnTo>
                  <a:moveTo>
                    <a:pt x="1660" y="0"/>
                  </a:moveTo>
                  <a:lnTo>
                    <a:pt x="1660" y="29"/>
                  </a:lnTo>
                  <a:moveTo>
                    <a:pt x="1716" y="0"/>
                  </a:moveTo>
                  <a:lnTo>
                    <a:pt x="1716" y="29"/>
                  </a:lnTo>
                  <a:moveTo>
                    <a:pt x="1755" y="0"/>
                  </a:moveTo>
                  <a:lnTo>
                    <a:pt x="1755" y="29"/>
                  </a:lnTo>
                  <a:moveTo>
                    <a:pt x="1785" y="0"/>
                  </a:moveTo>
                  <a:lnTo>
                    <a:pt x="1785" y="29"/>
                  </a:lnTo>
                  <a:moveTo>
                    <a:pt x="1809" y="0"/>
                  </a:moveTo>
                  <a:lnTo>
                    <a:pt x="1809" y="29"/>
                  </a:lnTo>
                  <a:moveTo>
                    <a:pt x="1831" y="0"/>
                  </a:moveTo>
                  <a:lnTo>
                    <a:pt x="1831" y="29"/>
                  </a:lnTo>
                  <a:moveTo>
                    <a:pt x="1849" y="0"/>
                  </a:moveTo>
                  <a:lnTo>
                    <a:pt x="1849" y="29"/>
                  </a:lnTo>
                  <a:moveTo>
                    <a:pt x="1864" y="0"/>
                  </a:moveTo>
                  <a:lnTo>
                    <a:pt x="1864" y="29"/>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Rectangle 91"/>
            <p:cNvSpPr>
              <a:spLocks noChangeArrowheads="1"/>
            </p:cNvSpPr>
            <p:nvPr/>
          </p:nvSpPr>
          <p:spPr bwMode="auto">
            <a:xfrm>
              <a:off x="4486" y="2822"/>
              <a:ext cx="11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 name="Rectangle 92"/>
            <p:cNvSpPr>
              <a:spLocks noChangeArrowheads="1"/>
            </p:cNvSpPr>
            <p:nvPr/>
          </p:nvSpPr>
          <p:spPr bwMode="auto">
            <a:xfrm>
              <a:off x="4219" y="2509"/>
              <a:ext cx="40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100000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8" name="Rectangle 93"/>
            <p:cNvSpPr>
              <a:spLocks noChangeArrowheads="1"/>
            </p:cNvSpPr>
            <p:nvPr/>
          </p:nvSpPr>
          <p:spPr bwMode="auto">
            <a:xfrm>
              <a:off x="4219" y="2196"/>
              <a:ext cx="40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200000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9" name="Rectangle 94"/>
            <p:cNvSpPr>
              <a:spLocks noChangeArrowheads="1"/>
            </p:cNvSpPr>
            <p:nvPr/>
          </p:nvSpPr>
          <p:spPr bwMode="auto">
            <a:xfrm>
              <a:off x="4219" y="1883"/>
              <a:ext cx="40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300000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0" name="Rectangle 95"/>
            <p:cNvSpPr>
              <a:spLocks noChangeArrowheads="1"/>
            </p:cNvSpPr>
            <p:nvPr/>
          </p:nvSpPr>
          <p:spPr bwMode="auto">
            <a:xfrm>
              <a:off x="4219" y="1570"/>
              <a:ext cx="40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anose="020B0604020202020204" pitchFamily="34" charset="0"/>
                </a:rPr>
                <a:t>400000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1" name="Freeform 96"/>
            <p:cNvSpPr>
              <a:spLocks noEditPoints="1"/>
            </p:cNvSpPr>
            <p:nvPr/>
          </p:nvSpPr>
          <p:spPr bwMode="auto">
            <a:xfrm>
              <a:off x="4549" y="1621"/>
              <a:ext cx="54" cy="1265"/>
            </a:xfrm>
            <a:custGeom>
              <a:avLst/>
              <a:gdLst>
                <a:gd name="T0" fmla="*/ 54 w 54"/>
                <a:gd name="T1" fmla="*/ 1265 h 1265"/>
                <a:gd name="T2" fmla="*/ 54 w 54"/>
                <a:gd name="T3" fmla="*/ 0 h 1265"/>
                <a:gd name="T4" fmla="*/ 54 w 54"/>
                <a:gd name="T5" fmla="*/ 1259 h 1265"/>
                <a:gd name="T6" fmla="*/ 0 w 54"/>
                <a:gd name="T7" fmla="*/ 1259 h 1265"/>
                <a:gd name="T8" fmla="*/ 54 w 54"/>
                <a:gd name="T9" fmla="*/ 946 h 1265"/>
                <a:gd name="T10" fmla="*/ 0 w 54"/>
                <a:gd name="T11" fmla="*/ 946 h 1265"/>
                <a:gd name="T12" fmla="*/ 54 w 54"/>
                <a:gd name="T13" fmla="*/ 633 h 1265"/>
                <a:gd name="T14" fmla="*/ 0 w 54"/>
                <a:gd name="T15" fmla="*/ 633 h 1265"/>
                <a:gd name="T16" fmla="*/ 54 w 54"/>
                <a:gd name="T17" fmla="*/ 320 h 1265"/>
                <a:gd name="T18" fmla="*/ 0 w 54"/>
                <a:gd name="T19" fmla="*/ 320 h 1265"/>
                <a:gd name="T20" fmla="*/ 54 w 54"/>
                <a:gd name="T21" fmla="*/ 7 h 1265"/>
                <a:gd name="T22" fmla="*/ 0 w 54"/>
                <a:gd name="T23" fmla="*/ 7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265">
                  <a:moveTo>
                    <a:pt x="54" y="1265"/>
                  </a:moveTo>
                  <a:lnTo>
                    <a:pt x="54" y="0"/>
                  </a:lnTo>
                  <a:moveTo>
                    <a:pt x="54" y="1259"/>
                  </a:moveTo>
                  <a:lnTo>
                    <a:pt x="0" y="1259"/>
                  </a:lnTo>
                  <a:moveTo>
                    <a:pt x="54" y="946"/>
                  </a:moveTo>
                  <a:lnTo>
                    <a:pt x="0" y="946"/>
                  </a:lnTo>
                  <a:moveTo>
                    <a:pt x="54" y="633"/>
                  </a:moveTo>
                  <a:lnTo>
                    <a:pt x="0" y="633"/>
                  </a:lnTo>
                  <a:moveTo>
                    <a:pt x="54" y="320"/>
                  </a:moveTo>
                  <a:lnTo>
                    <a:pt x="0" y="320"/>
                  </a:lnTo>
                  <a:moveTo>
                    <a:pt x="54" y="7"/>
                  </a:moveTo>
                  <a:lnTo>
                    <a:pt x="0" y="7"/>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97"/>
            <p:cNvSpPr>
              <a:spLocks/>
            </p:cNvSpPr>
            <p:nvPr/>
          </p:nvSpPr>
          <p:spPr bwMode="auto">
            <a:xfrm>
              <a:off x="4892" y="1841"/>
              <a:ext cx="1484" cy="863"/>
            </a:xfrm>
            <a:custGeom>
              <a:avLst/>
              <a:gdLst>
                <a:gd name="T0" fmla="*/ 28 w 1484"/>
                <a:gd name="T1" fmla="*/ 863 h 863"/>
                <a:gd name="T2" fmla="*/ 61 w 1484"/>
                <a:gd name="T3" fmla="*/ 863 h 863"/>
                <a:gd name="T4" fmla="*/ 97 w 1484"/>
                <a:gd name="T5" fmla="*/ 861 h 863"/>
                <a:gd name="T6" fmla="*/ 130 w 1484"/>
                <a:gd name="T7" fmla="*/ 861 h 863"/>
                <a:gd name="T8" fmla="*/ 165 w 1484"/>
                <a:gd name="T9" fmla="*/ 860 h 863"/>
                <a:gd name="T10" fmla="*/ 197 w 1484"/>
                <a:gd name="T11" fmla="*/ 859 h 863"/>
                <a:gd name="T12" fmla="*/ 234 w 1484"/>
                <a:gd name="T13" fmla="*/ 857 h 863"/>
                <a:gd name="T14" fmla="*/ 261 w 1484"/>
                <a:gd name="T15" fmla="*/ 855 h 863"/>
                <a:gd name="T16" fmla="*/ 296 w 1484"/>
                <a:gd name="T17" fmla="*/ 851 h 863"/>
                <a:gd name="T18" fmla="*/ 323 w 1484"/>
                <a:gd name="T19" fmla="*/ 847 h 863"/>
                <a:gd name="T20" fmla="*/ 352 w 1484"/>
                <a:gd name="T21" fmla="*/ 841 h 863"/>
                <a:gd name="T22" fmla="*/ 378 w 1484"/>
                <a:gd name="T23" fmla="*/ 834 h 863"/>
                <a:gd name="T24" fmla="*/ 402 w 1484"/>
                <a:gd name="T25" fmla="*/ 825 h 863"/>
                <a:gd name="T26" fmla="*/ 428 w 1484"/>
                <a:gd name="T27" fmla="*/ 814 h 863"/>
                <a:gd name="T28" fmla="*/ 452 w 1484"/>
                <a:gd name="T29" fmla="*/ 799 h 863"/>
                <a:gd name="T30" fmla="*/ 476 w 1484"/>
                <a:gd name="T31" fmla="*/ 781 h 863"/>
                <a:gd name="T32" fmla="*/ 507 w 1484"/>
                <a:gd name="T33" fmla="*/ 751 h 863"/>
                <a:gd name="T34" fmla="*/ 528 w 1484"/>
                <a:gd name="T35" fmla="*/ 727 h 863"/>
                <a:gd name="T36" fmla="*/ 545 w 1484"/>
                <a:gd name="T37" fmla="*/ 704 h 863"/>
                <a:gd name="T38" fmla="*/ 560 w 1484"/>
                <a:gd name="T39" fmla="*/ 681 h 863"/>
                <a:gd name="T40" fmla="*/ 576 w 1484"/>
                <a:gd name="T41" fmla="*/ 654 h 863"/>
                <a:gd name="T42" fmla="*/ 590 w 1484"/>
                <a:gd name="T43" fmla="*/ 629 h 863"/>
                <a:gd name="T44" fmla="*/ 600 w 1484"/>
                <a:gd name="T45" fmla="*/ 609 h 863"/>
                <a:gd name="T46" fmla="*/ 610 w 1484"/>
                <a:gd name="T47" fmla="*/ 587 h 863"/>
                <a:gd name="T48" fmla="*/ 624 w 1484"/>
                <a:gd name="T49" fmla="*/ 559 h 863"/>
                <a:gd name="T50" fmla="*/ 640 w 1484"/>
                <a:gd name="T51" fmla="*/ 524 h 863"/>
                <a:gd name="T52" fmla="*/ 650 w 1484"/>
                <a:gd name="T53" fmla="*/ 501 h 863"/>
                <a:gd name="T54" fmla="*/ 660 w 1484"/>
                <a:gd name="T55" fmla="*/ 475 h 863"/>
                <a:gd name="T56" fmla="*/ 673 w 1484"/>
                <a:gd name="T57" fmla="*/ 444 h 863"/>
                <a:gd name="T58" fmla="*/ 684 w 1484"/>
                <a:gd name="T59" fmla="*/ 418 h 863"/>
                <a:gd name="T60" fmla="*/ 696 w 1484"/>
                <a:gd name="T61" fmla="*/ 390 h 863"/>
                <a:gd name="T62" fmla="*/ 709 w 1484"/>
                <a:gd name="T63" fmla="*/ 358 h 863"/>
                <a:gd name="T64" fmla="*/ 720 w 1484"/>
                <a:gd name="T65" fmla="*/ 333 h 863"/>
                <a:gd name="T66" fmla="*/ 730 w 1484"/>
                <a:gd name="T67" fmla="*/ 311 h 863"/>
                <a:gd name="T68" fmla="*/ 740 w 1484"/>
                <a:gd name="T69" fmla="*/ 287 h 863"/>
                <a:gd name="T70" fmla="*/ 754 w 1484"/>
                <a:gd name="T71" fmla="*/ 259 h 863"/>
                <a:gd name="T72" fmla="*/ 770 w 1484"/>
                <a:gd name="T73" fmla="*/ 228 h 863"/>
                <a:gd name="T74" fmla="*/ 783 w 1484"/>
                <a:gd name="T75" fmla="*/ 203 h 863"/>
                <a:gd name="T76" fmla="*/ 796 w 1484"/>
                <a:gd name="T77" fmla="*/ 181 h 863"/>
                <a:gd name="T78" fmla="*/ 810 w 1484"/>
                <a:gd name="T79" fmla="*/ 160 h 863"/>
                <a:gd name="T80" fmla="*/ 831 w 1484"/>
                <a:gd name="T81" fmla="*/ 132 h 863"/>
                <a:gd name="T82" fmla="*/ 846 w 1484"/>
                <a:gd name="T83" fmla="*/ 114 h 863"/>
                <a:gd name="T84" fmla="*/ 864 w 1484"/>
                <a:gd name="T85" fmla="*/ 97 h 863"/>
                <a:gd name="T86" fmla="*/ 883 w 1484"/>
                <a:gd name="T87" fmla="*/ 79 h 863"/>
                <a:gd name="T88" fmla="*/ 907 w 1484"/>
                <a:gd name="T89" fmla="*/ 62 h 863"/>
                <a:gd name="T90" fmla="*/ 931 w 1484"/>
                <a:gd name="T91" fmla="*/ 48 h 863"/>
                <a:gd name="T92" fmla="*/ 958 w 1484"/>
                <a:gd name="T93" fmla="*/ 37 h 863"/>
                <a:gd name="T94" fmla="*/ 985 w 1484"/>
                <a:gd name="T95" fmla="*/ 28 h 863"/>
                <a:gd name="T96" fmla="*/ 1013 w 1484"/>
                <a:gd name="T97" fmla="*/ 20 h 863"/>
                <a:gd name="T98" fmla="*/ 1040 w 1484"/>
                <a:gd name="T99" fmla="*/ 15 h 863"/>
                <a:gd name="T100" fmla="*/ 1070 w 1484"/>
                <a:gd name="T101" fmla="*/ 11 h 863"/>
                <a:gd name="T102" fmla="*/ 1102 w 1484"/>
                <a:gd name="T103" fmla="*/ 8 h 863"/>
                <a:gd name="T104" fmla="*/ 1138 w 1484"/>
                <a:gd name="T105" fmla="*/ 6 h 863"/>
                <a:gd name="T106" fmla="*/ 1165 w 1484"/>
                <a:gd name="T107" fmla="*/ 4 h 863"/>
                <a:gd name="T108" fmla="*/ 1201 w 1484"/>
                <a:gd name="T109" fmla="*/ 2 h 863"/>
                <a:gd name="T110" fmla="*/ 1234 w 1484"/>
                <a:gd name="T111" fmla="*/ 2 h 863"/>
                <a:gd name="T112" fmla="*/ 1270 w 1484"/>
                <a:gd name="T113" fmla="*/ 2 h 863"/>
                <a:gd name="T114" fmla="*/ 1302 w 1484"/>
                <a:gd name="T115" fmla="*/ 2 h 863"/>
                <a:gd name="T116" fmla="*/ 1338 w 1484"/>
                <a:gd name="T117" fmla="*/ 0 h 863"/>
                <a:gd name="T118" fmla="*/ 1371 w 1484"/>
                <a:gd name="T119" fmla="*/ 0 h 863"/>
                <a:gd name="T120" fmla="*/ 1406 w 1484"/>
                <a:gd name="T121" fmla="*/ 0 h 863"/>
                <a:gd name="T122" fmla="*/ 1440 w 1484"/>
                <a:gd name="T123" fmla="*/ 0 h 863"/>
                <a:gd name="T124" fmla="*/ 1475 w 1484"/>
                <a:gd name="T125"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863">
                  <a:moveTo>
                    <a:pt x="0" y="863"/>
                  </a:moveTo>
                  <a:lnTo>
                    <a:pt x="0" y="863"/>
                  </a:lnTo>
                  <a:lnTo>
                    <a:pt x="3" y="863"/>
                  </a:lnTo>
                  <a:lnTo>
                    <a:pt x="4" y="863"/>
                  </a:lnTo>
                  <a:lnTo>
                    <a:pt x="8" y="863"/>
                  </a:lnTo>
                  <a:lnTo>
                    <a:pt x="10" y="863"/>
                  </a:lnTo>
                  <a:lnTo>
                    <a:pt x="14" y="863"/>
                  </a:lnTo>
                  <a:lnTo>
                    <a:pt x="16" y="863"/>
                  </a:lnTo>
                  <a:lnTo>
                    <a:pt x="21" y="863"/>
                  </a:lnTo>
                  <a:lnTo>
                    <a:pt x="24" y="863"/>
                  </a:lnTo>
                  <a:lnTo>
                    <a:pt x="28" y="863"/>
                  </a:lnTo>
                  <a:lnTo>
                    <a:pt x="30" y="863"/>
                  </a:lnTo>
                  <a:lnTo>
                    <a:pt x="34" y="863"/>
                  </a:lnTo>
                  <a:lnTo>
                    <a:pt x="35" y="863"/>
                  </a:lnTo>
                  <a:lnTo>
                    <a:pt x="40" y="863"/>
                  </a:lnTo>
                  <a:lnTo>
                    <a:pt x="41" y="863"/>
                  </a:lnTo>
                  <a:lnTo>
                    <a:pt x="45" y="863"/>
                  </a:lnTo>
                  <a:lnTo>
                    <a:pt x="47" y="863"/>
                  </a:lnTo>
                  <a:lnTo>
                    <a:pt x="53" y="863"/>
                  </a:lnTo>
                  <a:lnTo>
                    <a:pt x="55" y="863"/>
                  </a:lnTo>
                  <a:lnTo>
                    <a:pt x="59" y="863"/>
                  </a:lnTo>
                  <a:lnTo>
                    <a:pt x="61" y="863"/>
                  </a:lnTo>
                  <a:lnTo>
                    <a:pt x="65" y="863"/>
                  </a:lnTo>
                  <a:lnTo>
                    <a:pt x="66" y="861"/>
                  </a:lnTo>
                  <a:lnTo>
                    <a:pt x="71" y="861"/>
                  </a:lnTo>
                  <a:lnTo>
                    <a:pt x="73" y="861"/>
                  </a:lnTo>
                  <a:lnTo>
                    <a:pt x="77" y="861"/>
                  </a:lnTo>
                  <a:lnTo>
                    <a:pt x="79" y="861"/>
                  </a:lnTo>
                  <a:lnTo>
                    <a:pt x="83" y="861"/>
                  </a:lnTo>
                  <a:lnTo>
                    <a:pt x="85" y="861"/>
                  </a:lnTo>
                  <a:lnTo>
                    <a:pt x="90" y="861"/>
                  </a:lnTo>
                  <a:lnTo>
                    <a:pt x="92" y="861"/>
                  </a:lnTo>
                  <a:lnTo>
                    <a:pt x="97" y="861"/>
                  </a:lnTo>
                  <a:lnTo>
                    <a:pt x="97" y="861"/>
                  </a:lnTo>
                  <a:lnTo>
                    <a:pt x="103" y="861"/>
                  </a:lnTo>
                  <a:lnTo>
                    <a:pt x="104" y="861"/>
                  </a:lnTo>
                  <a:lnTo>
                    <a:pt x="108" y="861"/>
                  </a:lnTo>
                  <a:lnTo>
                    <a:pt x="110" y="861"/>
                  </a:lnTo>
                  <a:lnTo>
                    <a:pt x="114" y="861"/>
                  </a:lnTo>
                  <a:lnTo>
                    <a:pt x="116" y="861"/>
                  </a:lnTo>
                  <a:lnTo>
                    <a:pt x="121" y="861"/>
                  </a:lnTo>
                  <a:lnTo>
                    <a:pt x="123" y="861"/>
                  </a:lnTo>
                  <a:lnTo>
                    <a:pt x="128" y="861"/>
                  </a:lnTo>
                  <a:lnTo>
                    <a:pt x="130" y="861"/>
                  </a:lnTo>
                  <a:lnTo>
                    <a:pt x="134" y="861"/>
                  </a:lnTo>
                  <a:lnTo>
                    <a:pt x="135" y="860"/>
                  </a:lnTo>
                  <a:lnTo>
                    <a:pt x="140" y="860"/>
                  </a:lnTo>
                  <a:lnTo>
                    <a:pt x="141" y="860"/>
                  </a:lnTo>
                  <a:lnTo>
                    <a:pt x="145" y="860"/>
                  </a:lnTo>
                  <a:lnTo>
                    <a:pt x="147" y="860"/>
                  </a:lnTo>
                  <a:lnTo>
                    <a:pt x="153" y="860"/>
                  </a:lnTo>
                  <a:lnTo>
                    <a:pt x="155" y="860"/>
                  </a:lnTo>
                  <a:lnTo>
                    <a:pt x="159" y="860"/>
                  </a:lnTo>
                  <a:lnTo>
                    <a:pt x="161" y="860"/>
                  </a:lnTo>
                  <a:lnTo>
                    <a:pt x="165" y="860"/>
                  </a:lnTo>
                  <a:lnTo>
                    <a:pt x="166" y="860"/>
                  </a:lnTo>
                  <a:lnTo>
                    <a:pt x="171" y="860"/>
                  </a:lnTo>
                  <a:lnTo>
                    <a:pt x="172" y="860"/>
                  </a:lnTo>
                  <a:lnTo>
                    <a:pt x="177" y="859"/>
                  </a:lnTo>
                  <a:lnTo>
                    <a:pt x="179" y="859"/>
                  </a:lnTo>
                  <a:lnTo>
                    <a:pt x="183" y="859"/>
                  </a:lnTo>
                  <a:lnTo>
                    <a:pt x="185" y="859"/>
                  </a:lnTo>
                  <a:lnTo>
                    <a:pt x="190" y="859"/>
                  </a:lnTo>
                  <a:lnTo>
                    <a:pt x="192" y="859"/>
                  </a:lnTo>
                  <a:lnTo>
                    <a:pt x="196" y="859"/>
                  </a:lnTo>
                  <a:lnTo>
                    <a:pt x="197" y="859"/>
                  </a:lnTo>
                  <a:lnTo>
                    <a:pt x="203" y="858"/>
                  </a:lnTo>
                  <a:lnTo>
                    <a:pt x="204" y="858"/>
                  </a:lnTo>
                  <a:lnTo>
                    <a:pt x="208" y="858"/>
                  </a:lnTo>
                  <a:lnTo>
                    <a:pt x="210" y="858"/>
                  </a:lnTo>
                  <a:lnTo>
                    <a:pt x="214" y="858"/>
                  </a:lnTo>
                  <a:lnTo>
                    <a:pt x="216" y="858"/>
                  </a:lnTo>
                  <a:lnTo>
                    <a:pt x="221" y="857"/>
                  </a:lnTo>
                  <a:lnTo>
                    <a:pt x="223" y="857"/>
                  </a:lnTo>
                  <a:lnTo>
                    <a:pt x="228" y="857"/>
                  </a:lnTo>
                  <a:lnTo>
                    <a:pt x="230" y="857"/>
                  </a:lnTo>
                  <a:lnTo>
                    <a:pt x="234" y="857"/>
                  </a:lnTo>
                  <a:lnTo>
                    <a:pt x="235" y="857"/>
                  </a:lnTo>
                  <a:lnTo>
                    <a:pt x="237" y="857"/>
                  </a:lnTo>
                  <a:lnTo>
                    <a:pt x="238" y="856"/>
                  </a:lnTo>
                  <a:lnTo>
                    <a:pt x="240" y="856"/>
                  </a:lnTo>
                  <a:lnTo>
                    <a:pt x="241" y="856"/>
                  </a:lnTo>
                  <a:lnTo>
                    <a:pt x="245" y="856"/>
                  </a:lnTo>
                  <a:lnTo>
                    <a:pt x="247" y="856"/>
                  </a:lnTo>
                  <a:lnTo>
                    <a:pt x="253" y="855"/>
                  </a:lnTo>
                  <a:lnTo>
                    <a:pt x="255" y="855"/>
                  </a:lnTo>
                  <a:lnTo>
                    <a:pt x="259" y="855"/>
                  </a:lnTo>
                  <a:lnTo>
                    <a:pt x="261" y="855"/>
                  </a:lnTo>
                  <a:lnTo>
                    <a:pt x="265" y="854"/>
                  </a:lnTo>
                  <a:lnTo>
                    <a:pt x="266" y="854"/>
                  </a:lnTo>
                  <a:lnTo>
                    <a:pt x="271" y="854"/>
                  </a:lnTo>
                  <a:lnTo>
                    <a:pt x="272" y="854"/>
                  </a:lnTo>
                  <a:lnTo>
                    <a:pt x="276" y="853"/>
                  </a:lnTo>
                  <a:lnTo>
                    <a:pt x="279" y="853"/>
                  </a:lnTo>
                  <a:lnTo>
                    <a:pt x="283" y="853"/>
                  </a:lnTo>
                  <a:lnTo>
                    <a:pt x="285" y="852"/>
                  </a:lnTo>
                  <a:lnTo>
                    <a:pt x="290" y="852"/>
                  </a:lnTo>
                  <a:lnTo>
                    <a:pt x="292" y="852"/>
                  </a:lnTo>
                  <a:lnTo>
                    <a:pt x="296" y="851"/>
                  </a:lnTo>
                  <a:lnTo>
                    <a:pt x="297" y="851"/>
                  </a:lnTo>
                  <a:lnTo>
                    <a:pt x="299" y="851"/>
                  </a:lnTo>
                  <a:lnTo>
                    <a:pt x="300" y="850"/>
                  </a:lnTo>
                  <a:lnTo>
                    <a:pt x="302" y="850"/>
                  </a:lnTo>
                  <a:lnTo>
                    <a:pt x="303" y="850"/>
                  </a:lnTo>
                  <a:lnTo>
                    <a:pt x="308" y="849"/>
                  </a:lnTo>
                  <a:lnTo>
                    <a:pt x="310" y="849"/>
                  </a:lnTo>
                  <a:lnTo>
                    <a:pt x="314" y="849"/>
                  </a:lnTo>
                  <a:lnTo>
                    <a:pt x="316" y="848"/>
                  </a:lnTo>
                  <a:lnTo>
                    <a:pt x="321" y="847"/>
                  </a:lnTo>
                  <a:lnTo>
                    <a:pt x="323" y="847"/>
                  </a:lnTo>
                  <a:lnTo>
                    <a:pt x="327" y="846"/>
                  </a:lnTo>
                  <a:lnTo>
                    <a:pt x="329" y="846"/>
                  </a:lnTo>
                  <a:lnTo>
                    <a:pt x="334" y="845"/>
                  </a:lnTo>
                  <a:lnTo>
                    <a:pt x="335" y="845"/>
                  </a:lnTo>
                  <a:lnTo>
                    <a:pt x="337" y="845"/>
                  </a:lnTo>
                  <a:lnTo>
                    <a:pt x="338" y="844"/>
                  </a:lnTo>
                  <a:lnTo>
                    <a:pt x="340" y="844"/>
                  </a:lnTo>
                  <a:lnTo>
                    <a:pt x="341" y="844"/>
                  </a:lnTo>
                  <a:lnTo>
                    <a:pt x="345" y="843"/>
                  </a:lnTo>
                  <a:lnTo>
                    <a:pt x="347" y="843"/>
                  </a:lnTo>
                  <a:lnTo>
                    <a:pt x="352" y="841"/>
                  </a:lnTo>
                  <a:lnTo>
                    <a:pt x="354" y="841"/>
                  </a:lnTo>
                  <a:lnTo>
                    <a:pt x="359" y="840"/>
                  </a:lnTo>
                  <a:lnTo>
                    <a:pt x="361" y="838"/>
                  </a:lnTo>
                  <a:lnTo>
                    <a:pt x="363" y="838"/>
                  </a:lnTo>
                  <a:lnTo>
                    <a:pt x="365" y="837"/>
                  </a:lnTo>
                  <a:lnTo>
                    <a:pt x="365" y="837"/>
                  </a:lnTo>
                  <a:lnTo>
                    <a:pt x="366" y="837"/>
                  </a:lnTo>
                  <a:lnTo>
                    <a:pt x="371" y="836"/>
                  </a:lnTo>
                  <a:lnTo>
                    <a:pt x="372" y="835"/>
                  </a:lnTo>
                  <a:lnTo>
                    <a:pt x="376" y="834"/>
                  </a:lnTo>
                  <a:lnTo>
                    <a:pt x="378" y="834"/>
                  </a:lnTo>
                  <a:lnTo>
                    <a:pt x="383" y="832"/>
                  </a:lnTo>
                  <a:lnTo>
                    <a:pt x="385" y="832"/>
                  </a:lnTo>
                  <a:lnTo>
                    <a:pt x="385" y="832"/>
                  </a:lnTo>
                  <a:lnTo>
                    <a:pt x="386" y="831"/>
                  </a:lnTo>
                  <a:lnTo>
                    <a:pt x="390" y="830"/>
                  </a:lnTo>
                  <a:lnTo>
                    <a:pt x="392" y="829"/>
                  </a:lnTo>
                  <a:lnTo>
                    <a:pt x="396" y="828"/>
                  </a:lnTo>
                  <a:lnTo>
                    <a:pt x="397" y="827"/>
                  </a:lnTo>
                  <a:lnTo>
                    <a:pt x="400" y="826"/>
                  </a:lnTo>
                  <a:lnTo>
                    <a:pt x="402" y="825"/>
                  </a:lnTo>
                  <a:lnTo>
                    <a:pt x="402" y="825"/>
                  </a:lnTo>
                  <a:lnTo>
                    <a:pt x="403" y="825"/>
                  </a:lnTo>
                  <a:lnTo>
                    <a:pt x="408" y="823"/>
                  </a:lnTo>
                  <a:lnTo>
                    <a:pt x="410" y="822"/>
                  </a:lnTo>
                  <a:lnTo>
                    <a:pt x="414" y="821"/>
                  </a:lnTo>
                  <a:lnTo>
                    <a:pt x="416" y="820"/>
                  </a:lnTo>
                  <a:lnTo>
                    <a:pt x="416" y="820"/>
                  </a:lnTo>
                  <a:lnTo>
                    <a:pt x="417" y="819"/>
                  </a:lnTo>
                  <a:lnTo>
                    <a:pt x="421" y="816"/>
                  </a:lnTo>
                  <a:lnTo>
                    <a:pt x="423" y="816"/>
                  </a:lnTo>
                  <a:lnTo>
                    <a:pt x="427" y="814"/>
                  </a:lnTo>
                  <a:lnTo>
                    <a:pt x="428" y="814"/>
                  </a:lnTo>
                  <a:lnTo>
                    <a:pt x="428" y="814"/>
                  </a:lnTo>
                  <a:lnTo>
                    <a:pt x="430" y="812"/>
                  </a:lnTo>
                  <a:lnTo>
                    <a:pt x="434" y="810"/>
                  </a:lnTo>
                  <a:lnTo>
                    <a:pt x="435" y="809"/>
                  </a:lnTo>
                  <a:lnTo>
                    <a:pt x="440" y="807"/>
                  </a:lnTo>
                  <a:lnTo>
                    <a:pt x="441" y="806"/>
                  </a:lnTo>
                  <a:lnTo>
                    <a:pt x="445" y="804"/>
                  </a:lnTo>
                  <a:lnTo>
                    <a:pt x="447" y="803"/>
                  </a:lnTo>
                  <a:lnTo>
                    <a:pt x="450" y="801"/>
                  </a:lnTo>
                  <a:lnTo>
                    <a:pt x="451" y="800"/>
                  </a:lnTo>
                  <a:lnTo>
                    <a:pt x="452" y="799"/>
                  </a:lnTo>
                  <a:lnTo>
                    <a:pt x="454" y="798"/>
                  </a:lnTo>
                  <a:lnTo>
                    <a:pt x="458" y="795"/>
                  </a:lnTo>
                  <a:lnTo>
                    <a:pt x="461" y="794"/>
                  </a:lnTo>
                  <a:lnTo>
                    <a:pt x="465" y="790"/>
                  </a:lnTo>
                  <a:lnTo>
                    <a:pt x="466" y="790"/>
                  </a:lnTo>
                  <a:lnTo>
                    <a:pt x="468" y="788"/>
                  </a:lnTo>
                  <a:lnTo>
                    <a:pt x="469" y="788"/>
                  </a:lnTo>
                  <a:lnTo>
                    <a:pt x="471" y="786"/>
                  </a:lnTo>
                  <a:lnTo>
                    <a:pt x="472" y="784"/>
                  </a:lnTo>
                  <a:lnTo>
                    <a:pt x="475" y="782"/>
                  </a:lnTo>
                  <a:lnTo>
                    <a:pt x="476" y="781"/>
                  </a:lnTo>
                  <a:lnTo>
                    <a:pt x="476" y="781"/>
                  </a:lnTo>
                  <a:lnTo>
                    <a:pt x="478" y="780"/>
                  </a:lnTo>
                  <a:lnTo>
                    <a:pt x="482" y="776"/>
                  </a:lnTo>
                  <a:lnTo>
                    <a:pt x="484" y="775"/>
                  </a:lnTo>
                  <a:lnTo>
                    <a:pt x="490" y="770"/>
                  </a:lnTo>
                  <a:lnTo>
                    <a:pt x="492" y="768"/>
                  </a:lnTo>
                  <a:lnTo>
                    <a:pt x="496" y="763"/>
                  </a:lnTo>
                  <a:lnTo>
                    <a:pt x="497" y="762"/>
                  </a:lnTo>
                  <a:lnTo>
                    <a:pt x="502" y="757"/>
                  </a:lnTo>
                  <a:lnTo>
                    <a:pt x="503" y="756"/>
                  </a:lnTo>
                  <a:lnTo>
                    <a:pt x="507" y="751"/>
                  </a:lnTo>
                  <a:lnTo>
                    <a:pt x="510" y="750"/>
                  </a:lnTo>
                  <a:lnTo>
                    <a:pt x="514" y="745"/>
                  </a:lnTo>
                  <a:lnTo>
                    <a:pt x="516" y="743"/>
                  </a:lnTo>
                  <a:lnTo>
                    <a:pt x="518" y="739"/>
                  </a:lnTo>
                  <a:lnTo>
                    <a:pt x="520" y="737"/>
                  </a:lnTo>
                  <a:lnTo>
                    <a:pt x="521" y="736"/>
                  </a:lnTo>
                  <a:lnTo>
                    <a:pt x="523" y="734"/>
                  </a:lnTo>
                  <a:lnTo>
                    <a:pt x="524" y="732"/>
                  </a:lnTo>
                  <a:lnTo>
                    <a:pt x="526" y="730"/>
                  </a:lnTo>
                  <a:lnTo>
                    <a:pt x="527" y="729"/>
                  </a:lnTo>
                  <a:lnTo>
                    <a:pt x="528" y="727"/>
                  </a:lnTo>
                  <a:lnTo>
                    <a:pt x="528" y="727"/>
                  </a:lnTo>
                  <a:lnTo>
                    <a:pt x="530" y="725"/>
                  </a:lnTo>
                  <a:lnTo>
                    <a:pt x="533" y="721"/>
                  </a:lnTo>
                  <a:lnTo>
                    <a:pt x="534" y="719"/>
                  </a:lnTo>
                  <a:lnTo>
                    <a:pt x="538" y="714"/>
                  </a:lnTo>
                  <a:lnTo>
                    <a:pt x="540" y="712"/>
                  </a:lnTo>
                  <a:lnTo>
                    <a:pt x="540" y="712"/>
                  </a:lnTo>
                  <a:lnTo>
                    <a:pt x="541" y="710"/>
                  </a:lnTo>
                  <a:lnTo>
                    <a:pt x="542" y="708"/>
                  </a:lnTo>
                  <a:lnTo>
                    <a:pt x="544" y="706"/>
                  </a:lnTo>
                  <a:lnTo>
                    <a:pt x="545" y="704"/>
                  </a:lnTo>
                  <a:lnTo>
                    <a:pt x="547" y="702"/>
                  </a:lnTo>
                  <a:lnTo>
                    <a:pt x="547" y="702"/>
                  </a:lnTo>
                  <a:lnTo>
                    <a:pt x="548" y="700"/>
                  </a:lnTo>
                  <a:lnTo>
                    <a:pt x="551" y="695"/>
                  </a:lnTo>
                  <a:lnTo>
                    <a:pt x="552" y="693"/>
                  </a:lnTo>
                  <a:lnTo>
                    <a:pt x="552" y="693"/>
                  </a:lnTo>
                  <a:lnTo>
                    <a:pt x="554" y="690"/>
                  </a:lnTo>
                  <a:lnTo>
                    <a:pt x="555" y="688"/>
                  </a:lnTo>
                  <a:lnTo>
                    <a:pt x="557" y="686"/>
                  </a:lnTo>
                  <a:lnTo>
                    <a:pt x="558" y="684"/>
                  </a:lnTo>
                  <a:lnTo>
                    <a:pt x="560" y="681"/>
                  </a:lnTo>
                  <a:lnTo>
                    <a:pt x="562" y="677"/>
                  </a:lnTo>
                  <a:lnTo>
                    <a:pt x="565" y="674"/>
                  </a:lnTo>
                  <a:lnTo>
                    <a:pt x="565" y="674"/>
                  </a:lnTo>
                  <a:lnTo>
                    <a:pt x="566" y="671"/>
                  </a:lnTo>
                  <a:lnTo>
                    <a:pt x="568" y="669"/>
                  </a:lnTo>
                  <a:lnTo>
                    <a:pt x="569" y="666"/>
                  </a:lnTo>
                  <a:lnTo>
                    <a:pt x="571" y="664"/>
                  </a:lnTo>
                  <a:lnTo>
                    <a:pt x="572" y="661"/>
                  </a:lnTo>
                  <a:lnTo>
                    <a:pt x="573" y="659"/>
                  </a:lnTo>
                  <a:lnTo>
                    <a:pt x="575" y="656"/>
                  </a:lnTo>
                  <a:lnTo>
                    <a:pt x="576" y="654"/>
                  </a:lnTo>
                  <a:lnTo>
                    <a:pt x="578" y="651"/>
                  </a:lnTo>
                  <a:lnTo>
                    <a:pt x="578" y="651"/>
                  </a:lnTo>
                  <a:lnTo>
                    <a:pt x="579" y="649"/>
                  </a:lnTo>
                  <a:lnTo>
                    <a:pt x="581" y="645"/>
                  </a:lnTo>
                  <a:lnTo>
                    <a:pt x="582" y="643"/>
                  </a:lnTo>
                  <a:lnTo>
                    <a:pt x="582" y="643"/>
                  </a:lnTo>
                  <a:lnTo>
                    <a:pt x="584" y="640"/>
                  </a:lnTo>
                  <a:lnTo>
                    <a:pt x="584" y="640"/>
                  </a:lnTo>
                  <a:lnTo>
                    <a:pt x="585" y="637"/>
                  </a:lnTo>
                  <a:lnTo>
                    <a:pt x="588" y="632"/>
                  </a:lnTo>
                  <a:lnTo>
                    <a:pt x="590" y="629"/>
                  </a:lnTo>
                  <a:lnTo>
                    <a:pt x="590" y="629"/>
                  </a:lnTo>
                  <a:lnTo>
                    <a:pt x="592" y="626"/>
                  </a:lnTo>
                  <a:lnTo>
                    <a:pt x="592" y="626"/>
                  </a:lnTo>
                  <a:lnTo>
                    <a:pt x="593" y="624"/>
                  </a:lnTo>
                  <a:lnTo>
                    <a:pt x="595" y="620"/>
                  </a:lnTo>
                  <a:lnTo>
                    <a:pt x="596" y="617"/>
                  </a:lnTo>
                  <a:lnTo>
                    <a:pt x="596" y="617"/>
                  </a:lnTo>
                  <a:lnTo>
                    <a:pt x="597" y="614"/>
                  </a:lnTo>
                  <a:lnTo>
                    <a:pt x="597" y="614"/>
                  </a:lnTo>
                  <a:lnTo>
                    <a:pt x="599" y="612"/>
                  </a:lnTo>
                  <a:lnTo>
                    <a:pt x="600" y="609"/>
                  </a:lnTo>
                  <a:lnTo>
                    <a:pt x="602" y="606"/>
                  </a:lnTo>
                  <a:lnTo>
                    <a:pt x="602" y="606"/>
                  </a:lnTo>
                  <a:lnTo>
                    <a:pt x="603" y="602"/>
                  </a:lnTo>
                  <a:lnTo>
                    <a:pt x="603" y="602"/>
                  </a:lnTo>
                  <a:lnTo>
                    <a:pt x="605" y="600"/>
                  </a:lnTo>
                  <a:lnTo>
                    <a:pt x="606" y="596"/>
                  </a:lnTo>
                  <a:lnTo>
                    <a:pt x="607" y="593"/>
                  </a:lnTo>
                  <a:lnTo>
                    <a:pt x="607" y="593"/>
                  </a:lnTo>
                  <a:lnTo>
                    <a:pt x="609" y="590"/>
                  </a:lnTo>
                  <a:lnTo>
                    <a:pt x="609" y="590"/>
                  </a:lnTo>
                  <a:lnTo>
                    <a:pt x="610" y="587"/>
                  </a:lnTo>
                  <a:lnTo>
                    <a:pt x="612" y="584"/>
                  </a:lnTo>
                  <a:lnTo>
                    <a:pt x="614" y="581"/>
                  </a:lnTo>
                  <a:lnTo>
                    <a:pt x="614" y="581"/>
                  </a:lnTo>
                  <a:lnTo>
                    <a:pt x="616" y="578"/>
                  </a:lnTo>
                  <a:lnTo>
                    <a:pt x="616" y="578"/>
                  </a:lnTo>
                  <a:lnTo>
                    <a:pt x="617" y="574"/>
                  </a:lnTo>
                  <a:lnTo>
                    <a:pt x="618" y="571"/>
                  </a:lnTo>
                  <a:lnTo>
                    <a:pt x="620" y="568"/>
                  </a:lnTo>
                  <a:lnTo>
                    <a:pt x="621" y="565"/>
                  </a:lnTo>
                  <a:lnTo>
                    <a:pt x="623" y="562"/>
                  </a:lnTo>
                  <a:lnTo>
                    <a:pt x="624" y="559"/>
                  </a:lnTo>
                  <a:lnTo>
                    <a:pt x="626" y="555"/>
                  </a:lnTo>
                  <a:lnTo>
                    <a:pt x="627" y="551"/>
                  </a:lnTo>
                  <a:lnTo>
                    <a:pt x="628" y="548"/>
                  </a:lnTo>
                  <a:lnTo>
                    <a:pt x="630" y="545"/>
                  </a:lnTo>
                  <a:lnTo>
                    <a:pt x="631" y="542"/>
                  </a:lnTo>
                  <a:lnTo>
                    <a:pt x="633" y="538"/>
                  </a:lnTo>
                  <a:lnTo>
                    <a:pt x="634" y="535"/>
                  </a:lnTo>
                  <a:lnTo>
                    <a:pt x="636" y="532"/>
                  </a:lnTo>
                  <a:lnTo>
                    <a:pt x="638" y="529"/>
                  </a:lnTo>
                  <a:lnTo>
                    <a:pt x="638" y="529"/>
                  </a:lnTo>
                  <a:lnTo>
                    <a:pt x="640" y="524"/>
                  </a:lnTo>
                  <a:lnTo>
                    <a:pt x="640" y="524"/>
                  </a:lnTo>
                  <a:lnTo>
                    <a:pt x="640" y="521"/>
                  </a:lnTo>
                  <a:lnTo>
                    <a:pt x="640" y="521"/>
                  </a:lnTo>
                  <a:lnTo>
                    <a:pt x="642" y="518"/>
                  </a:lnTo>
                  <a:lnTo>
                    <a:pt x="644" y="514"/>
                  </a:lnTo>
                  <a:lnTo>
                    <a:pt x="645" y="511"/>
                  </a:lnTo>
                  <a:lnTo>
                    <a:pt x="645" y="511"/>
                  </a:lnTo>
                  <a:lnTo>
                    <a:pt x="647" y="508"/>
                  </a:lnTo>
                  <a:lnTo>
                    <a:pt x="647" y="508"/>
                  </a:lnTo>
                  <a:lnTo>
                    <a:pt x="648" y="503"/>
                  </a:lnTo>
                  <a:lnTo>
                    <a:pt x="650" y="501"/>
                  </a:lnTo>
                  <a:lnTo>
                    <a:pt x="651" y="497"/>
                  </a:lnTo>
                  <a:lnTo>
                    <a:pt x="651" y="497"/>
                  </a:lnTo>
                  <a:lnTo>
                    <a:pt x="652" y="493"/>
                  </a:lnTo>
                  <a:lnTo>
                    <a:pt x="652" y="493"/>
                  </a:lnTo>
                  <a:lnTo>
                    <a:pt x="654" y="490"/>
                  </a:lnTo>
                  <a:lnTo>
                    <a:pt x="654" y="490"/>
                  </a:lnTo>
                  <a:lnTo>
                    <a:pt x="655" y="487"/>
                  </a:lnTo>
                  <a:lnTo>
                    <a:pt x="657" y="483"/>
                  </a:lnTo>
                  <a:lnTo>
                    <a:pt x="658" y="479"/>
                  </a:lnTo>
                  <a:lnTo>
                    <a:pt x="658" y="479"/>
                  </a:lnTo>
                  <a:lnTo>
                    <a:pt x="660" y="475"/>
                  </a:lnTo>
                  <a:lnTo>
                    <a:pt x="660" y="475"/>
                  </a:lnTo>
                  <a:lnTo>
                    <a:pt x="661" y="472"/>
                  </a:lnTo>
                  <a:lnTo>
                    <a:pt x="662" y="469"/>
                  </a:lnTo>
                  <a:lnTo>
                    <a:pt x="664" y="465"/>
                  </a:lnTo>
                  <a:lnTo>
                    <a:pt x="664" y="465"/>
                  </a:lnTo>
                  <a:lnTo>
                    <a:pt x="666" y="462"/>
                  </a:lnTo>
                  <a:lnTo>
                    <a:pt x="668" y="458"/>
                  </a:lnTo>
                  <a:lnTo>
                    <a:pt x="669" y="454"/>
                  </a:lnTo>
                  <a:lnTo>
                    <a:pt x="671" y="450"/>
                  </a:lnTo>
                  <a:lnTo>
                    <a:pt x="672" y="447"/>
                  </a:lnTo>
                  <a:lnTo>
                    <a:pt x="673" y="444"/>
                  </a:lnTo>
                  <a:lnTo>
                    <a:pt x="675" y="440"/>
                  </a:lnTo>
                  <a:lnTo>
                    <a:pt x="675" y="440"/>
                  </a:lnTo>
                  <a:lnTo>
                    <a:pt x="676" y="437"/>
                  </a:lnTo>
                  <a:lnTo>
                    <a:pt x="676" y="437"/>
                  </a:lnTo>
                  <a:lnTo>
                    <a:pt x="678" y="432"/>
                  </a:lnTo>
                  <a:lnTo>
                    <a:pt x="678" y="432"/>
                  </a:lnTo>
                  <a:lnTo>
                    <a:pt x="679" y="430"/>
                  </a:lnTo>
                  <a:lnTo>
                    <a:pt x="681" y="425"/>
                  </a:lnTo>
                  <a:lnTo>
                    <a:pt x="682" y="422"/>
                  </a:lnTo>
                  <a:lnTo>
                    <a:pt x="682" y="422"/>
                  </a:lnTo>
                  <a:lnTo>
                    <a:pt x="684" y="418"/>
                  </a:lnTo>
                  <a:lnTo>
                    <a:pt x="685" y="415"/>
                  </a:lnTo>
                  <a:lnTo>
                    <a:pt x="686" y="412"/>
                  </a:lnTo>
                  <a:lnTo>
                    <a:pt x="688" y="408"/>
                  </a:lnTo>
                  <a:lnTo>
                    <a:pt x="690" y="404"/>
                  </a:lnTo>
                  <a:lnTo>
                    <a:pt x="690" y="404"/>
                  </a:lnTo>
                  <a:lnTo>
                    <a:pt x="692" y="400"/>
                  </a:lnTo>
                  <a:lnTo>
                    <a:pt x="692" y="400"/>
                  </a:lnTo>
                  <a:lnTo>
                    <a:pt x="692" y="397"/>
                  </a:lnTo>
                  <a:lnTo>
                    <a:pt x="692" y="397"/>
                  </a:lnTo>
                  <a:lnTo>
                    <a:pt x="695" y="393"/>
                  </a:lnTo>
                  <a:lnTo>
                    <a:pt x="696" y="390"/>
                  </a:lnTo>
                  <a:lnTo>
                    <a:pt x="697" y="387"/>
                  </a:lnTo>
                  <a:lnTo>
                    <a:pt x="699" y="382"/>
                  </a:lnTo>
                  <a:lnTo>
                    <a:pt x="700" y="379"/>
                  </a:lnTo>
                  <a:lnTo>
                    <a:pt x="702" y="375"/>
                  </a:lnTo>
                  <a:lnTo>
                    <a:pt x="703" y="372"/>
                  </a:lnTo>
                  <a:lnTo>
                    <a:pt x="705" y="369"/>
                  </a:lnTo>
                  <a:lnTo>
                    <a:pt x="706" y="365"/>
                  </a:lnTo>
                  <a:lnTo>
                    <a:pt x="706" y="365"/>
                  </a:lnTo>
                  <a:lnTo>
                    <a:pt x="707" y="362"/>
                  </a:lnTo>
                  <a:lnTo>
                    <a:pt x="707" y="362"/>
                  </a:lnTo>
                  <a:lnTo>
                    <a:pt x="709" y="358"/>
                  </a:lnTo>
                  <a:lnTo>
                    <a:pt x="709" y="358"/>
                  </a:lnTo>
                  <a:lnTo>
                    <a:pt x="710" y="354"/>
                  </a:lnTo>
                  <a:lnTo>
                    <a:pt x="712" y="351"/>
                  </a:lnTo>
                  <a:lnTo>
                    <a:pt x="713" y="348"/>
                  </a:lnTo>
                  <a:lnTo>
                    <a:pt x="713" y="348"/>
                  </a:lnTo>
                  <a:lnTo>
                    <a:pt x="716" y="344"/>
                  </a:lnTo>
                  <a:lnTo>
                    <a:pt x="716" y="344"/>
                  </a:lnTo>
                  <a:lnTo>
                    <a:pt x="716" y="341"/>
                  </a:lnTo>
                  <a:lnTo>
                    <a:pt x="718" y="337"/>
                  </a:lnTo>
                  <a:lnTo>
                    <a:pt x="720" y="333"/>
                  </a:lnTo>
                  <a:lnTo>
                    <a:pt x="720" y="333"/>
                  </a:lnTo>
                  <a:lnTo>
                    <a:pt x="721" y="330"/>
                  </a:lnTo>
                  <a:lnTo>
                    <a:pt x="721" y="330"/>
                  </a:lnTo>
                  <a:lnTo>
                    <a:pt x="723" y="327"/>
                  </a:lnTo>
                  <a:lnTo>
                    <a:pt x="723" y="327"/>
                  </a:lnTo>
                  <a:lnTo>
                    <a:pt x="724" y="324"/>
                  </a:lnTo>
                  <a:lnTo>
                    <a:pt x="726" y="320"/>
                  </a:lnTo>
                  <a:lnTo>
                    <a:pt x="727" y="317"/>
                  </a:lnTo>
                  <a:lnTo>
                    <a:pt x="727" y="317"/>
                  </a:lnTo>
                  <a:lnTo>
                    <a:pt x="728" y="313"/>
                  </a:lnTo>
                  <a:lnTo>
                    <a:pt x="728" y="313"/>
                  </a:lnTo>
                  <a:lnTo>
                    <a:pt x="730" y="311"/>
                  </a:lnTo>
                  <a:lnTo>
                    <a:pt x="731" y="307"/>
                  </a:lnTo>
                  <a:lnTo>
                    <a:pt x="733" y="303"/>
                  </a:lnTo>
                  <a:lnTo>
                    <a:pt x="733" y="303"/>
                  </a:lnTo>
                  <a:lnTo>
                    <a:pt x="734" y="300"/>
                  </a:lnTo>
                  <a:lnTo>
                    <a:pt x="734" y="300"/>
                  </a:lnTo>
                  <a:lnTo>
                    <a:pt x="736" y="297"/>
                  </a:lnTo>
                  <a:lnTo>
                    <a:pt x="737" y="294"/>
                  </a:lnTo>
                  <a:lnTo>
                    <a:pt x="739" y="291"/>
                  </a:lnTo>
                  <a:lnTo>
                    <a:pt x="739" y="291"/>
                  </a:lnTo>
                  <a:lnTo>
                    <a:pt x="740" y="287"/>
                  </a:lnTo>
                  <a:lnTo>
                    <a:pt x="740" y="287"/>
                  </a:lnTo>
                  <a:lnTo>
                    <a:pt x="742" y="284"/>
                  </a:lnTo>
                  <a:lnTo>
                    <a:pt x="744" y="281"/>
                  </a:lnTo>
                  <a:lnTo>
                    <a:pt x="744" y="278"/>
                  </a:lnTo>
                  <a:lnTo>
                    <a:pt x="744" y="278"/>
                  </a:lnTo>
                  <a:lnTo>
                    <a:pt x="747" y="275"/>
                  </a:lnTo>
                  <a:lnTo>
                    <a:pt x="747" y="275"/>
                  </a:lnTo>
                  <a:lnTo>
                    <a:pt x="748" y="272"/>
                  </a:lnTo>
                  <a:lnTo>
                    <a:pt x="750" y="269"/>
                  </a:lnTo>
                  <a:lnTo>
                    <a:pt x="751" y="266"/>
                  </a:lnTo>
                  <a:lnTo>
                    <a:pt x="752" y="262"/>
                  </a:lnTo>
                  <a:lnTo>
                    <a:pt x="754" y="259"/>
                  </a:lnTo>
                  <a:lnTo>
                    <a:pt x="755" y="256"/>
                  </a:lnTo>
                  <a:lnTo>
                    <a:pt x="757" y="253"/>
                  </a:lnTo>
                  <a:lnTo>
                    <a:pt x="758" y="251"/>
                  </a:lnTo>
                  <a:lnTo>
                    <a:pt x="760" y="248"/>
                  </a:lnTo>
                  <a:lnTo>
                    <a:pt x="761" y="245"/>
                  </a:lnTo>
                  <a:lnTo>
                    <a:pt x="762" y="242"/>
                  </a:lnTo>
                  <a:lnTo>
                    <a:pt x="764" y="238"/>
                  </a:lnTo>
                  <a:lnTo>
                    <a:pt x="765" y="236"/>
                  </a:lnTo>
                  <a:lnTo>
                    <a:pt x="768" y="233"/>
                  </a:lnTo>
                  <a:lnTo>
                    <a:pt x="768" y="230"/>
                  </a:lnTo>
                  <a:lnTo>
                    <a:pt x="770" y="228"/>
                  </a:lnTo>
                  <a:lnTo>
                    <a:pt x="772" y="225"/>
                  </a:lnTo>
                  <a:lnTo>
                    <a:pt x="772" y="225"/>
                  </a:lnTo>
                  <a:lnTo>
                    <a:pt x="773" y="222"/>
                  </a:lnTo>
                  <a:lnTo>
                    <a:pt x="775" y="220"/>
                  </a:lnTo>
                  <a:lnTo>
                    <a:pt x="776" y="216"/>
                  </a:lnTo>
                  <a:lnTo>
                    <a:pt x="776" y="216"/>
                  </a:lnTo>
                  <a:lnTo>
                    <a:pt x="778" y="214"/>
                  </a:lnTo>
                  <a:lnTo>
                    <a:pt x="778" y="214"/>
                  </a:lnTo>
                  <a:lnTo>
                    <a:pt x="779" y="211"/>
                  </a:lnTo>
                  <a:lnTo>
                    <a:pt x="782" y="206"/>
                  </a:lnTo>
                  <a:lnTo>
                    <a:pt x="783" y="203"/>
                  </a:lnTo>
                  <a:lnTo>
                    <a:pt x="783" y="203"/>
                  </a:lnTo>
                  <a:lnTo>
                    <a:pt x="785" y="201"/>
                  </a:lnTo>
                  <a:lnTo>
                    <a:pt x="785" y="201"/>
                  </a:lnTo>
                  <a:lnTo>
                    <a:pt x="786" y="198"/>
                  </a:lnTo>
                  <a:lnTo>
                    <a:pt x="789" y="194"/>
                  </a:lnTo>
                  <a:lnTo>
                    <a:pt x="792" y="190"/>
                  </a:lnTo>
                  <a:lnTo>
                    <a:pt x="792" y="188"/>
                  </a:lnTo>
                  <a:lnTo>
                    <a:pt x="794" y="186"/>
                  </a:lnTo>
                  <a:lnTo>
                    <a:pt x="796" y="183"/>
                  </a:lnTo>
                  <a:lnTo>
                    <a:pt x="796" y="181"/>
                  </a:lnTo>
                  <a:lnTo>
                    <a:pt x="796" y="181"/>
                  </a:lnTo>
                  <a:lnTo>
                    <a:pt x="799" y="179"/>
                  </a:lnTo>
                  <a:lnTo>
                    <a:pt x="800" y="176"/>
                  </a:lnTo>
                  <a:lnTo>
                    <a:pt x="802" y="174"/>
                  </a:lnTo>
                  <a:lnTo>
                    <a:pt x="802" y="174"/>
                  </a:lnTo>
                  <a:lnTo>
                    <a:pt x="803" y="172"/>
                  </a:lnTo>
                  <a:lnTo>
                    <a:pt x="805" y="170"/>
                  </a:lnTo>
                  <a:lnTo>
                    <a:pt x="806" y="167"/>
                  </a:lnTo>
                  <a:lnTo>
                    <a:pt x="807" y="164"/>
                  </a:lnTo>
                  <a:lnTo>
                    <a:pt x="809" y="162"/>
                  </a:lnTo>
                  <a:lnTo>
                    <a:pt x="809" y="162"/>
                  </a:lnTo>
                  <a:lnTo>
                    <a:pt x="810" y="160"/>
                  </a:lnTo>
                  <a:lnTo>
                    <a:pt x="813" y="156"/>
                  </a:lnTo>
                  <a:lnTo>
                    <a:pt x="815" y="154"/>
                  </a:lnTo>
                  <a:lnTo>
                    <a:pt x="818" y="150"/>
                  </a:lnTo>
                  <a:lnTo>
                    <a:pt x="820" y="147"/>
                  </a:lnTo>
                  <a:lnTo>
                    <a:pt x="820" y="145"/>
                  </a:lnTo>
                  <a:lnTo>
                    <a:pt x="822" y="143"/>
                  </a:lnTo>
                  <a:lnTo>
                    <a:pt x="822" y="143"/>
                  </a:lnTo>
                  <a:lnTo>
                    <a:pt x="824" y="141"/>
                  </a:lnTo>
                  <a:lnTo>
                    <a:pt x="827" y="138"/>
                  </a:lnTo>
                  <a:lnTo>
                    <a:pt x="828" y="136"/>
                  </a:lnTo>
                  <a:lnTo>
                    <a:pt x="831" y="132"/>
                  </a:lnTo>
                  <a:lnTo>
                    <a:pt x="833" y="130"/>
                  </a:lnTo>
                  <a:lnTo>
                    <a:pt x="833" y="130"/>
                  </a:lnTo>
                  <a:lnTo>
                    <a:pt x="834" y="129"/>
                  </a:lnTo>
                  <a:lnTo>
                    <a:pt x="837" y="125"/>
                  </a:lnTo>
                  <a:lnTo>
                    <a:pt x="839" y="123"/>
                  </a:lnTo>
                  <a:lnTo>
                    <a:pt x="839" y="123"/>
                  </a:lnTo>
                  <a:lnTo>
                    <a:pt x="840" y="121"/>
                  </a:lnTo>
                  <a:lnTo>
                    <a:pt x="844" y="119"/>
                  </a:lnTo>
                  <a:lnTo>
                    <a:pt x="844" y="117"/>
                  </a:lnTo>
                  <a:lnTo>
                    <a:pt x="844" y="117"/>
                  </a:lnTo>
                  <a:lnTo>
                    <a:pt x="846" y="114"/>
                  </a:lnTo>
                  <a:lnTo>
                    <a:pt x="848" y="113"/>
                  </a:lnTo>
                  <a:lnTo>
                    <a:pt x="850" y="111"/>
                  </a:lnTo>
                  <a:lnTo>
                    <a:pt x="852" y="108"/>
                  </a:lnTo>
                  <a:lnTo>
                    <a:pt x="854" y="107"/>
                  </a:lnTo>
                  <a:lnTo>
                    <a:pt x="854" y="107"/>
                  </a:lnTo>
                  <a:lnTo>
                    <a:pt x="855" y="105"/>
                  </a:lnTo>
                  <a:lnTo>
                    <a:pt x="858" y="102"/>
                  </a:lnTo>
                  <a:lnTo>
                    <a:pt x="860" y="101"/>
                  </a:lnTo>
                  <a:lnTo>
                    <a:pt x="861" y="100"/>
                  </a:lnTo>
                  <a:lnTo>
                    <a:pt x="862" y="97"/>
                  </a:lnTo>
                  <a:lnTo>
                    <a:pt x="864" y="97"/>
                  </a:lnTo>
                  <a:lnTo>
                    <a:pt x="865" y="94"/>
                  </a:lnTo>
                  <a:lnTo>
                    <a:pt x="867" y="93"/>
                  </a:lnTo>
                  <a:lnTo>
                    <a:pt x="868" y="92"/>
                  </a:lnTo>
                  <a:lnTo>
                    <a:pt x="870" y="90"/>
                  </a:lnTo>
                  <a:lnTo>
                    <a:pt x="872" y="89"/>
                  </a:lnTo>
                  <a:lnTo>
                    <a:pt x="874" y="87"/>
                  </a:lnTo>
                  <a:lnTo>
                    <a:pt x="876" y="85"/>
                  </a:lnTo>
                  <a:lnTo>
                    <a:pt x="876" y="85"/>
                  </a:lnTo>
                  <a:lnTo>
                    <a:pt x="878" y="84"/>
                  </a:lnTo>
                  <a:lnTo>
                    <a:pt x="882" y="81"/>
                  </a:lnTo>
                  <a:lnTo>
                    <a:pt x="883" y="79"/>
                  </a:lnTo>
                  <a:lnTo>
                    <a:pt x="883" y="79"/>
                  </a:lnTo>
                  <a:lnTo>
                    <a:pt x="885" y="78"/>
                  </a:lnTo>
                  <a:lnTo>
                    <a:pt x="889" y="75"/>
                  </a:lnTo>
                  <a:lnTo>
                    <a:pt x="891" y="74"/>
                  </a:lnTo>
                  <a:lnTo>
                    <a:pt x="896" y="70"/>
                  </a:lnTo>
                  <a:lnTo>
                    <a:pt x="896" y="69"/>
                  </a:lnTo>
                  <a:lnTo>
                    <a:pt x="898" y="68"/>
                  </a:lnTo>
                  <a:lnTo>
                    <a:pt x="900" y="67"/>
                  </a:lnTo>
                  <a:lnTo>
                    <a:pt x="902" y="66"/>
                  </a:lnTo>
                  <a:lnTo>
                    <a:pt x="903" y="65"/>
                  </a:lnTo>
                  <a:lnTo>
                    <a:pt x="907" y="62"/>
                  </a:lnTo>
                  <a:lnTo>
                    <a:pt x="909" y="61"/>
                  </a:lnTo>
                  <a:lnTo>
                    <a:pt x="913" y="59"/>
                  </a:lnTo>
                  <a:lnTo>
                    <a:pt x="915" y="58"/>
                  </a:lnTo>
                  <a:lnTo>
                    <a:pt x="917" y="56"/>
                  </a:lnTo>
                  <a:lnTo>
                    <a:pt x="920" y="55"/>
                  </a:lnTo>
                  <a:lnTo>
                    <a:pt x="920" y="54"/>
                  </a:lnTo>
                  <a:lnTo>
                    <a:pt x="922" y="54"/>
                  </a:lnTo>
                  <a:lnTo>
                    <a:pt x="926" y="50"/>
                  </a:lnTo>
                  <a:lnTo>
                    <a:pt x="928" y="50"/>
                  </a:lnTo>
                  <a:lnTo>
                    <a:pt x="930" y="50"/>
                  </a:lnTo>
                  <a:lnTo>
                    <a:pt x="931" y="48"/>
                  </a:lnTo>
                  <a:lnTo>
                    <a:pt x="933" y="48"/>
                  </a:lnTo>
                  <a:lnTo>
                    <a:pt x="934" y="48"/>
                  </a:lnTo>
                  <a:lnTo>
                    <a:pt x="939" y="45"/>
                  </a:lnTo>
                  <a:lnTo>
                    <a:pt x="940" y="44"/>
                  </a:lnTo>
                  <a:lnTo>
                    <a:pt x="943" y="43"/>
                  </a:lnTo>
                  <a:lnTo>
                    <a:pt x="944" y="42"/>
                  </a:lnTo>
                  <a:lnTo>
                    <a:pt x="944" y="42"/>
                  </a:lnTo>
                  <a:lnTo>
                    <a:pt x="946" y="41"/>
                  </a:lnTo>
                  <a:lnTo>
                    <a:pt x="952" y="39"/>
                  </a:lnTo>
                  <a:lnTo>
                    <a:pt x="954" y="38"/>
                  </a:lnTo>
                  <a:lnTo>
                    <a:pt x="958" y="37"/>
                  </a:lnTo>
                  <a:lnTo>
                    <a:pt x="960" y="36"/>
                  </a:lnTo>
                  <a:lnTo>
                    <a:pt x="964" y="34"/>
                  </a:lnTo>
                  <a:lnTo>
                    <a:pt x="965" y="34"/>
                  </a:lnTo>
                  <a:lnTo>
                    <a:pt x="970" y="32"/>
                  </a:lnTo>
                  <a:lnTo>
                    <a:pt x="972" y="32"/>
                  </a:lnTo>
                  <a:lnTo>
                    <a:pt x="974" y="31"/>
                  </a:lnTo>
                  <a:lnTo>
                    <a:pt x="976" y="30"/>
                  </a:lnTo>
                  <a:lnTo>
                    <a:pt x="976" y="30"/>
                  </a:lnTo>
                  <a:lnTo>
                    <a:pt x="978" y="30"/>
                  </a:lnTo>
                  <a:lnTo>
                    <a:pt x="983" y="28"/>
                  </a:lnTo>
                  <a:lnTo>
                    <a:pt x="985" y="28"/>
                  </a:lnTo>
                  <a:lnTo>
                    <a:pt x="989" y="26"/>
                  </a:lnTo>
                  <a:lnTo>
                    <a:pt x="991" y="26"/>
                  </a:lnTo>
                  <a:lnTo>
                    <a:pt x="995" y="24"/>
                  </a:lnTo>
                  <a:lnTo>
                    <a:pt x="996" y="24"/>
                  </a:lnTo>
                  <a:lnTo>
                    <a:pt x="996" y="24"/>
                  </a:lnTo>
                  <a:lnTo>
                    <a:pt x="998" y="24"/>
                  </a:lnTo>
                  <a:lnTo>
                    <a:pt x="1002" y="24"/>
                  </a:lnTo>
                  <a:lnTo>
                    <a:pt x="1002" y="22"/>
                  </a:lnTo>
                  <a:lnTo>
                    <a:pt x="1007" y="22"/>
                  </a:lnTo>
                  <a:lnTo>
                    <a:pt x="1009" y="22"/>
                  </a:lnTo>
                  <a:lnTo>
                    <a:pt x="1013" y="20"/>
                  </a:lnTo>
                  <a:lnTo>
                    <a:pt x="1015" y="20"/>
                  </a:lnTo>
                  <a:lnTo>
                    <a:pt x="1020" y="18"/>
                  </a:lnTo>
                  <a:lnTo>
                    <a:pt x="1022" y="18"/>
                  </a:lnTo>
                  <a:lnTo>
                    <a:pt x="1026" y="18"/>
                  </a:lnTo>
                  <a:lnTo>
                    <a:pt x="1026" y="17"/>
                  </a:lnTo>
                  <a:lnTo>
                    <a:pt x="1026" y="17"/>
                  </a:lnTo>
                  <a:lnTo>
                    <a:pt x="1028" y="17"/>
                  </a:lnTo>
                  <a:lnTo>
                    <a:pt x="1033" y="16"/>
                  </a:lnTo>
                  <a:lnTo>
                    <a:pt x="1034" y="16"/>
                  </a:lnTo>
                  <a:lnTo>
                    <a:pt x="1038" y="15"/>
                  </a:lnTo>
                  <a:lnTo>
                    <a:pt x="1040" y="15"/>
                  </a:lnTo>
                  <a:lnTo>
                    <a:pt x="1044" y="14"/>
                  </a:lnTo>
                  <a:lnTo>
                    <a:pt x="1046" y="14"/>
                  </a:lnTo>
                  <a:lnTo>
                    <a:pt x="1052" y="13"/>
                  </a:lnTo>
                  <a:lnTo>
                    <a:pt x="1054" y="13"/>
                  </a:lnTo>
                  <a:lnTo>
                    <a:pt x="1058" y="13"/>
                  </a:lnTo>
                  <a:lnTo>
                    <a:pt x="1060" y="12"/>
                  </a:lnTo>
                  <a:lnTo>
                    <a:pt x="1064" y="12"/>
                  </a:lnTo>
                  <a:lnTo>
                    <a:pt x="1065" y="12"/>
                  </a:lnTo>
                  <a:lnTo>
                    <a:pt x="1067" y="12"/>
                  </a:lnTo>
                  <a:lnTo>
                    <a:pt x="1068" y="11"/>
                  </a:lnTo>
                  <a:lnTo>
                    <a:pt x="1070" y="11"/>
                  </a:lnTo>
                  <a:lnTo>
                    <a:pt x="1071" y="11"/>
                  </a:lnTo>
                  <a:lnTo>
                    <a:pt x="1076" y="11"/>
                  </a:lnTo>
                  <a:lnTo>
                    <a:pt x="1078" y="10"/>
                  </a:lnTo>
                  <a:lnTo>
                    <a:pt x="1082" y="10"/>
                  </a:lnTo>
                  <a:lnTo>
                    <a:pt x="1085" y="10"/>
                  </a:lnTo>
                  <a:lnTo>
                    <a:pt x="1089" y="9"/>
                  </a:lnTo>
                  <a:lnTo>
                    <a:pt x="1091" y="9"/>
                  </a:lnTo>
                  <a:lnTo>
                    <a:pt x="1095" y="9"/>
                  </a:lnTo>
                  <a:lnTo>
                    <a:pt x="1096" y="9"/>
                  </a:lnTo>
                  <a:lnTo>
                    <a:pt x="1102" y="8"/>
                  </a:lnTo>
                  <a:lnTo>
                    <a:pt x="1102" y="8"/>
                  </a:lnTo>
                  <a:lnTo>
                    <a:pt x="1106" y="8"/>
                  </a:lnTo>
                  <a:lnTo>
                    <a:pt x="1108" y="8"/>
                  </a:lnTo>
                  <a:lnTo>
                    <a:pt x="1113" y="7"/>
                  </a:lnTo>
                  <a:lnTo>
                    <a:pt x="1115" y="7"/>
                  </a:lnTo>
                  <a:lnTo>
                    <a:pt x="1120" y="7"/>
                  </a:lnTo>
                  <a:lnTo>
                    <a:pt x="1122" y="7"/>
                  </a:lnTo>
                  <a:lnTo>
                    <a:pt x="1126" y="6"/>
                  </a:lnTo>
                  <a:lnTo>
                    <a:pt x="1128" y="6"/>
                  </a:lnTo>
                  <a:lnTo>
                    <a:pt x="1132" y="6"/>
                  </a:lnTo>
                  <a:lnTo>
                    <a:pt x="1134" y="6"/>
                  </a:lnTo>
                  <a:lnTo>
                    <a:pt x="1138" y="6"/>
                  </a:lnTo>
                  <a:lnTo>
                    <a:pt x="1140" y="6"/>
                  </a:lnTo>
                  <a:lnTo>
                    <a:pt x="1141" y="6"/>
                  </a:lnTo>
                  <a:lnTo>
                    <a:pt x="1143" y="5"/>
                  </a:lnTo>
                  <a:lnTo>
                    <a:pt x="1144" y="5"/>
                  </a:lnTo>
                  <a:lnTo>
                    <a:pt x="1146" y="5"/>
                  </a:lnTo>
                  <a:lnTo>
                    <a:pt x="1151" y="5"/>
                  </a:lnTo>
                  <a:lnTo>
                    <a:pt x="1154" y="5"/>
                  </a:lnTo>
                  <a:lnTo>
                    <a:pt x="1158" y="5"/>
                  </a:lnTo>
                  <a:lnTo>
                    <a:pt x="1160" y="5"/>
                  </a:lnTo>
                  <a:lnTo>
                    <a:pt x="1164" y="5"/>
                  </a:lnTo>
                  <a:lnTo>
                    <a:pt x="1165" y="4"/>
                  </a:lnTo>
                  <a:lnTo>
                    <a:pt x="1170" y="4"/>
                  </a:lnTo>
                  <a:lnTo>
                    <a:pt x="1171" y="4"/>
                  </a:lnTo>
                  <a:lnTo>
                    <a:pt x="1175" y="4"/>
                  </a:lnTo>
                  <a:lnTo>
                    <a:pt x="1177" y="4"/>
                  </a:lnTo>
                  <a:lnTo>
                    <a:pt x="1182" y="4"/>
                  </a:lnTo>
                  <a:lnTo>
                    <a:pt x="1184" y="4"/>
                  </a:lnTo>
                  <a:lnTo>
                    <a:pt x="1189" y="4"/>
                  </a:lnTo>
                  <a:lnTo>
                    <a:pt x="1191" y="4"/>
                  </a:lnTo>
                  <a:lnTo>
                    <a:pt x="1195" y="2"/>
                  </a:lnTo>
                  <a:lnTo>
                    <a:pt x="1196" y="2"/>
                  </a:lnTo>
                  <a:lnTo>
                    <a:pt x="1201" y="2"/>
                  </a:lnTo>
                  <a:lnTo>
                    <a:pt x="1202" y="2"/>
                  </a:lnTo>
                  <a:lnTo>
                    <a:pt x="1206" y="2"/>
                  </a:lnTo>
                  <a:lnTo>
                    <a:pt x="1208" y="2"/>
                  </a:lnTo>
                  <a:lnTo>
                    <a:pt x="1212" y="2"/>
                  </a:lnTo>
                  <a:lnTo>
                    <a:pt x="1215" y="2"/>
                  </a:lnTo>
                  <a:lnTo>
                    <a:pt x="1220" y="2"/>
                  </a:lnTo>
                  <a:lnTo>
                    <a:pt x="1222" y="2"/>
                  </a:lnTo>
                  <a:lnTo>
                    <a:pt x="1226" y="2"/>
                  </a:lnTo>
                  <a:lnTo>
                    <a:pt x="1227" y="2"/>
                  </a:lnTo>
                  <a:lnTo>
                    <a:pt x="1232" y="2"/>
                  </a:lnTo>
                  <a:lnTo>
                    <a:pt x="1234" y="2"/>
                  </a:lnTo>
                  <a:lnTo>
                    <a:pt x="1238" y="2"/>
                  </a:lnTo>
                  <a:lnTo>
                    <a:pt x="1240" y="2"/>
                  </a:lnTo>
                  <a:lnTo>
                    <a:pt x="1244" y="2"/>
                  </a:lnTo>
                  <a:lnTo>
                    <a:pt x="1246" y="2"/>
                  </a:lnTo>
                  <a:lnTo>
                    <a:pt x="1251" y="2"/>
                  </a:lnTo>
                  <a:lnTo>
                    <a:pt x="1253" y="2"/>
                  </a:lnTo>
                  <a:lnTo>
                    <a:pt x="1258" y="2"/>
                  </a:lnTo>
                  <a:lnTo>
                    <a:pt x="1260" y="2"/>
                  </a:lnTo>
                  <a:lnTo>
                    <a:pt x="1264" y="2"/>
                  </a:lnTo>
                  <a:lnTo>
                    <a:pt x="1264" y="2"/>
                  </a:lnTo>
                  <a:lnTo>
                    <a:pt x="1270" y="2"/>
                  </a:lnTo>
                  <a:lnTo>
                    <a:pt x="1271" y="2"/>
                  </a:lnTo>
                  <a:lnTo>
                    <a:pt x="1275" y="2"/>
                  </a:lnTo>
                  <a:lnTo>
                    <a:pt x="1277" y="2"/>
                  </a:lnTo>
                  <a:lnTo>
                    <a:pt x="1282" y="2"/>
                  </a:lnTo>
                  <a:lnTo>
                    <a:pt x="1284" y="2"/>
                  </a:lnTo>
                  <a:lnTo>
                    <a:pt x="1288" y="2"/>
                  </a:lnTo>
                  <a:lnTo>
                    <a:pt x="1290" y="2"/>
                  </a:lnTo>
                  <a:lnTo>
                    <a:pt x="1295" y="2"/>
                  </a:lnTo>
                  <a:lnTo>
                    <a:pt x="1296" y="2"/>
                  </a:lnTo>
                  <a:lnTo>
                    <a:pt x="1301" y="2"/>
                  </a:lnTo>
                  <a:lnTo>
                    <a:pt x="1302" y="2"/>
                  </a:lnTo>
                  <a:lnTo>
                    <a:pt x="1306" y="2"/>
                  </a:lnTo>
                  <a:lnTo>
                    <a:pt x="1308" y="2"/>
                  </a:lnTo>
                  <a:lnTo>
                    <a:pt x="1312" y="2"/>
                  </a:lnTo>
                  <a:lnTo>
                    <a:pt x="1314" y="2"/>
                  </a:lnTo>
                  <a:lnTo>
                    <a:pt x="1320" y="2"/>
                  </a:lnTo>
                  <a:lnTo>
                    <a:pt x="1322" y="2"/>
                  </a:lnTo>
                  <a:lnTo>
                    <a:pt x="1326" y="2"/>
                  </a:lnTo>
                  <a:lnTo>
                    <a:pt x="1327" y="2"/>
                  </a:lnTo>
                  <a:lnTo>
                    <a:pt x="1332" y="0"/>
                  </a:lnTo>
                  <a:lnTo>
                    <a:pt x="1333" y="0"/>
                  </a:lnTo>
                  <a:lnTo>
                    <a:pt x="1338" y="0"/>
                  </a:lnTo>
                  <a:lnTo>
                    <a:pt x="1340" y="0"/>
                  </a:lnTo>
                  <a:lnTo>
                    <a:pt x="1344" y="0"/>
                  </a:lnTo>
                  <a:lnTo>
                    <a:pt x="1346" y="0"/>
                  </a:lnTo>
                  <a:lnTo>
                    <a:pt x="1351" y="0"/>
                  </a:lnTo>
                  <a:lnTo>
                    <a:pt x="1353" y="0"/>
                  </a:lnTo>
                  <a:lnTo>
                    <a:pt x="1357" y="0"/>
                  </a:lnTo>
                  <a:lnTo>
                    <a:pt x="1359" y="0"/>
                  </a:lnTo>
                  <a:lnTo>
                    <a:pt x="1364" y="0"/>
                  </a:lnTo>
                  <a:lnTo>
                    <a:pt x="1364" y="0"/>
                  </a:lnTo>
                  <a:lnTo>
                    <a:pt x="1370" y="0"/>
                  </a:lnTo>
                  <a:lnTo>
                    <a:pt x="1371" y="0"/>
                  </a:lnTo>
                  <a:lnTo>
                    <a:pt x="1375" y="0"/>
                  </a:lnTo>
                  <a:lnTo>
                    <a:pt x="1377" y="0"/>
                  </a:lnTo>
                  <a:lnTo>
                    <a:pt x="1382" y="0"/>
                  </a:lnTo>
                  <a:lnTo>
                    <a:pt x="1384" y="0"/>
                  </a:lnTo>
                  <a:lnTo>
                    <a:pt x="1388" y="0"/>
                  </a:lnTo>
                  <a:lnTo>
                    <a:pt x="1390" y="0"/>
                  </a:lnTo>
                  <a:lnTo>
                    <a:pt x="1395" y="0"/>
                  </a:lnTo>
                  <a:lnTo>
                    <a:pt x="1396" y="0"/>
                  </a:lnTo>
                  <a:lnTo>
                    <a:pt x="1401" y="0"/>
                  </a:lnTo>
                  <a:lnTo>
                    <a:pt x="1402" y="0"/>
                  </a:lnTo>
                  <a:lnTo>
                    <a:pt x="1406" y="0"/>
                  </a:lnTo>
                  <a:lnTo>
                    <a:pt x="1408" y="0"/>
                  </a:lnTo>
                  <a:lnTo>
                    <a:pt x="1412" y="0"/>
                  </a:lnTo>
                  <a:lnTo>
                    <a:pt x="1414" y="0"/>
                  </a:lnTo>
                  <a:lnTo>
                    <a:pt x="1420" y="0"/>
                  </a:lnTo>
                  <a:lnTo>
                    <a:pt x="1422" y="0"/>
                  </a:lnTo>
                  <a:lnTo>
                    <a:pt x="1426" y="0"/>
                  </a:lnTo>
                  <a:lnTo>
                    <a:pt x="1427" y="0"/>
                  </a:lnTo>
                  <a:lnTo>
                    <a:pt x="1432" y="0"/>
                  </a:lnTo>
                  <a:lnTo>
                    <a:pt x="1433" y="0"/>
                  </a:lnTo>
                  <a:lnTo>
                    <a:pt x="1437" y="0"/>
                  </a:lnTo>
                  <a:lnTo>
                    <a:pt x="1440" y="0"/>
                  </a:lnTo>
                  <a:lnTo>
                    <a:pt x="1444" y="0"/>
                  </a:lnTo>
                  <a:lnTo>
                    <a:pt x="1446" y="0"/>
                  </a:lnTo>
                  <a:lnTo>
                    <a:pt x="1451" y="0"/>
                  </a:lnTo>
                  <a:lnTo>
                    <a:pt x="1453" y="0"/>
                  </a:lnTo>
                  <a:lnTo>
                    <a:pt x="1457" y="0"/>
                  </a:lnTo>
                  <a:lnTo>
                    <a:pt x="1459" y="0"/>
                  </a:lnTo>
                  <a:lnTo>
                    <a:pt x="1463" y="0"/>
                  </a:lnTo>
                  <a:lnTo>
                    <a:pt x="1464" y="0"/>
                  </a:lnTo>
                  <a:lnTo>
                    <a:pt x="1470" y="0"/>
                  </a:lnTo>
                  <a:lnTo>
                    <a:pt x="1470" y="0"/>
                  </a:lnTo>
                  <a:lnTo>
                    <a:pt x="1475" y="0"/>
                  </a:lnTo>
                  <a:lnTo>
                    <a:pt x="1477" y="0"/>
                  </a:lnTo>
                  <a:lnTo>
                    <a:pt x="1482" y="0"/>
                  </a:lnTo>
                  <a:lnTo>
                    <a:pt x="1484" y="0"/>
                  </a:lnTo>
                </a:path>
              </a:pathLst>
            </a:custGeom>
            <a:noFill/>
            <a:ln w="2063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98"/>
            <p:cNvSpPr>
              <a:spLocks noChangeShapeType="1"/>
            </p:cNvSpPr>
            <p:nvPr/>
          </p:nvSpPr>
          <p:spPr bwMode="auto">
            <a:xfrm>
              <a:off x="6380" y="1715"/>
              <a:ext cx="0" cy="66"/>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99"/>
            <p:cNvSpPr>
              <a:spLocks noChangeShapeType="1"/>
            </p:cNvSpPr>
            <p:nvPr/>
          </p:nvSpPr>
          <p:spPr bwMode="auto">
            <a:xfrm>
              <a:off x="6380" y="1781"/>
              <a:ext cx="0" cy="66"/>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100"/>
            <p:cNvSpPr>
              <a:spLocks noChangeShapeType="1"/>
            </p:cNvSpPr>
            <p:nvPr/>
          </p:nvSpPr>
          <p:spPr bwMode="auto">
            <a:xfrm>
              <a:off x="6355" y="1715"/>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101"/>
            <p:cNvSpPr>
              <a:spLocks noChangeShapeType="1"/>
            </p:cNvSpPr>
            <p:nvPr/>
          </p:nvSpPr>
          <p:spPr bwMode="auto">
            <a:xfrm>
              <a:off x="6355" y="1847"/>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102"/>
            <p:cNvSpPr>
              <a:spLocks noChangeShapeType="1"/>
            </p:cNvSpPr>
            <p:nvPr/>
          </p:nvSpPr>
          <p:spPr bwMode="auto">
            <a:xfrm>
              <a:off x="6083" y="1807"/>
              <a:ext cx="0" cy="84"/>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103"/>
            <p:cNvSpPr>
              <a:spLocks noChangeShapeType="1"/>
            </p:cNvSpPr>
            <p:nvPr/>
          </p:nvSpPr>
          <p:spPr bwMode="auto">
            <a:xfrm>
              <a:off x="6083" y="1891"/>
              <a:ext cx="0" cy="83"/>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104"/>
            <p:cNvSpPr>
              <a:spLocks noChangeShapeType="1"/>
            </p:cNvSpPr>
            <p:nvPr/>
          </p:nvSpPr>
          <p:spPr bwMode="auto">
            <a:xfrm>
              <a:off x="6058" y="1807"/>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105"/>
            <p:cNvSpPr>
              <a:spLocks noChangeShapeType="1"/>
            </p:cNvSpPr>
            <p:nvPr/>
          </p:nvSpPr>
          <p:spPr bwMode="auto">
            <a:xfrm>
              <a:off x="6058" y="1974"/>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106"/>
            <p:cNvSpPr>
              <a:spLocks noChangeShapeType="1"/>
            </p:cNvSpPr>
            <p:nvPr/>
          </p:nvSpPr>
          <p:spPr bwMode="auto">
            <a:xfrm>
              <a:off x="5934" y="1867"/>
              <a:ext cx="0" cy="26"/>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107"/>
            <p:cNvSpPr>
              <a:spLocks noChangeShapeType="1"/>
            </p:cNvSpPr>
            <p:nvPr/>
          </p:nvSpPr>
          <p:spPr bwMode="auto">
            <a:xfrm>
              <a:off x="5934" y="1893"/>
              <a:ext cx="0" cy="26"/>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108"/>
            <p:cNvSpPr>
              <a:spLocks noChangeShapeType="1"/>
            </p:cNvSpPr>
            <p:nvPr/>
          </p:nvSpPr>
          <p:spPr bwMode="auto">
            <a:xfrm>
              <a:off x="5909" y="1867"/>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109"/>
            <p:cNvSpPr>
              <a:spLocks noChangeShapeType="1"/>
            </p:cNvSpPr>
            <p:nvPr/>
          </p:nvSpPr>
          <p:spPr bwMode="auto">
            <a:xfrm>
              <a:off x="5909" y="1919"/>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110"/>
            <p:cNvSpPr>
              <a:spLocks noChangeShapeType="1"/>
            </p:cNvSpPr>
            <p:nvPr/>
          </p:nvSpPr>
          <p:spPr bwMode="auto">
            <a:xfrm>
              <a:off x="5785" y="1853"/>
              <a:ext cx="0" cy="58"/>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111"/>
            <p:cNvSpPr>
              <a:spLocks noChangeShapeType="1"/>
            </p:cNvSpPr>
            <p:nvPr/>
          </p:nvSpPr>
          <p:spPr bwMode="auto">
            <a:xfrm>
              <a:off x="5785" y="1911"/>
              <a:ext cx="0" cy="59"/>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112"/>
            <p:cNvSpPr>
              <a:spLocks noChangeShapeType="1"/>
            </p:cNvSpPr>
            <p:nvPr/>
          </p:nvSpPr>
          <p:spPr bwMode="auto">
            <a:xfrm>
              <a:off x="5760" y="1853"/>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113"/>
            <p:cNvSpPr>
              <a:spLocks noChangeShapeType="1"/>
            </p:cNvSpPr>
            <p:nvPr/>
          </p:nvSpPr>
          <p:spPr bwMode="auto">
            <a:xfrm>
              <a:off x="5760" y="1970"/>
              <a:ext cx="50" cy="0"/>
            </a:xfrm>
            <a:prstGeom prst="line">
              <a:avLst/>
            </a:prstGeom>
            <a:noFill/>
            <a:ln w="20638" cap="flat">
              <a:solidFill>
                <a:srgbClr val="00B9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Oval 114"/>
            <p:cNvSpPr>
              <a:spLocks noChangeArrowheads="1"/>
            </p:cNvSpPr>
            <p:nvPr/>
          </p:nvSpPr>
          <p:spPr bwMode="auto">
            <a:xfrm>
              <a:off x="6355" y="1756"/>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Oval 115"/>
            <p:cNvSpPr>
              <a:spLocks noChangeArrowheads="1"/>
            </p:cNvSpPr>
            <p:nvPr/>
          </p:nvSpPr>
          <p:spPr bwMode="auto">
            <a:xfrm>
              <a:off x="6355" y="1756"/>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Oval 116"/>
            <p:cNvSpPr>
              <a:spLocks noChangeArrowheads="1"/>
            </p:cNvSpPr>
            <p:nvPr/>
          </p:nvSpPr>
          <p:spPr bwMode="auto">
            <a:xfrm>
              <a:off x="6206" y="1802"/>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Oval 117"/>
            <p:cNvSpPr>
              <a:spLocks noChangeArrowheads="1"/>
            </p:cNvSpPr>
            <p:nvPr/>
          </p:nvSpPr>
          <p:spPr bwMode="auto">
            <a:xfrm>
              <a:off x="6206" y="1802"/>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Oval 118"/>
            <p:cNvSpPr>
              <a:spLocks noChangeArrowheads="1"/>
            </p:cNvSpPr>
            <p:nvPr/>
          </p:nvSpPr>
          <p:spPr bwMode="auto">
            <a:xfrm>
              <a:off x="6058" y="1865"/>
              <a:ext cx="50" cy="51"/>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Oval 119"/>
            <p:cNvSpPr>
              <a:spLocks noChangeArrowheads="1"/>
            </p:cNvSpPr>
            <p:nvPr/>
          </p:nvSpPr>
          <p:spPr bwMode="auto">
            <a:xfrm>
              <a:off x="6058" y="1865"/>
              <a:ext cx="50" cy="51"/>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Oval 120"/>
            <p:cNvSpPr>
              <a:spLocks noChangeArrowheads="1"/>
            </p:cNvSpPr>
            <p:nvPr/>
          </p:nvSpPr>
          <p:spPr bwMode="auto">
            <a:xfrm>
              <a:off x="5909" y="1867"/>
              <a:ext cx="50" cy="51"/>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Oval 121"/>
            <p:cNvSpPr>
              <a:spLocks noChangeArrowheads="1"/>
            </p:cNvSpPr>
            <p:nvPr/>
          </p:nvSpPr>
          <p:spPr bwMode="auto">
            <a:xfrm>
              <a:off x="5909" y="1867"/>
              <a:ext cx="50" cy="51"/>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Oval 122"/>
            <p:cNvSpPr>
              <a:spLocks noChangeArrowheads="1"/>
            </p:cNvSpPr>
            <p:nvPr/>
          </p:nvSpPr>
          <p:spPr bwMode="auto">
            <a:xfrm>
              <a:off x="5760" y="1886"/>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Oval 123"/>
            <p:cNvSpPr>
              <a:spLocks noChangeArrowheads="1"/>
            </p:cNvSpPr>
            <p:nvPr/>
          </p:nvSpPr>
          <p:spPr bwMode="auto">
            <a:xfrm>
              <a:off x="5760" y="1886"/>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Oval 124"/>
            <p:cNvSpPr>
              <a:spLocks noChangeArrowheads="1"/>
            </p:cNvSpPr>
            <p:nvPr/>
          </p:nvSpPr>
          <p:spPr bwMode="auto">
            <a:xfrm>
              <a:off x="5612" y="2083"/>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125"/>
            <p:cNvSpPr>
              <a:spLocks noChangeArrowheads="1"/>
            </p:cNvSpPr>
            <p:nvPr/>
          </p:nvSpPr>
          <p:spPr bwMode="auto">
            <a:xfrm>
              <a:off x="5612" y="2083"/>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Oval 126"/>
            <p:cNvSpPr>
              <a:spLocks noChangeArrowheads="1"/>
            </p:cNvSpPr>
            <p:nvPr/>
          </p:nvSpPr>
          <p:spPr bwMode="auto">
            <a:xfrm>
              <a:off x="5462" y="2447"/>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Oval 127"/>
            <p:cNvSpPr>
              <a:spLocks noChangeArrowheads="1"/>
            </p:cNvSpPr>
            <p:nvPr/>
          </p:nvSpPr>
          <p:spPr bwMode="auto">
            <a:xfrm>
              <a:off x="5462" y="2447"/>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Oval 128"/>
            <p:cNvSpPr>
              <a:spLocks noChangeArrowheads="1"/>
            </p:cNvSpPr>
            <p:nvPr/>
          </p:nvSpPr>
          <p:spPr bwMode="auto">
            <a:xfrm>
              <a:off x="5313" y="2614"/>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Oval 129"/>
            <p:cNvSpPr>
              <a:spLocks noChangeArrowheads="1"/>
            </p:cNvSpPr>
            <p:nvPr/>
          </p:nvSpPr>
          <p:spPr bwMode="auto">
            <a:xfrm>
              <a:off x="5313" y="2614"/>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Oval 130"/>
            <p:cNvSpPr>
              <a:spLocks noChangeArrowheads="1"/>
            </p:cNvSpPr>
            <p:nvPr/>
          </p:nvSpPr>
          <p:spPr bwMode="auto">
            <a:xfrm>
              <a:off x="5164" y="2661"/>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Oval 131"/>
            <p:cNvSpPr>
              <a:spLocks noChangeArrowheads="1"/>
            </p:cNvSpPr>
            <p:nvPr/>
          </p:nvSpPr>
          <p:spPr bwMode="auto">
            <a:xfrm>
              <a:off x="5164" y="2661"/>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Oval 132"/>
            <p:cNvSpPr>
              <a:spLocks noChangeArrowheads="1"/>
            </p:cNvSpPr>
            <p:nvPr/>
          </p:nvSpPr>
          <p:spPr bwMode="auto">
            <a:xfrm>
              <a:off x="5016" y="2668"/>
              <a:ext cx="49"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Oval 133"/>
            <p:cNvSpPr>
              <a:spLocks noChangeArrowheads="1"/>
            </p:cNvSpPr>
            <p:nvPr/>
          </p:nvSpPr>
          <p:spPr bwMode="auto">
            <a:xfrm>
              <a:off x="5015" y="2668"/>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Oval 134"/>
            <p:cNvSpPr>
              <a:spLocks noChangeArrowheads="1"/>
            </p:cNvSpPr>
            <p:nvPr/>
          </p:nvSpPr>
          <p:spPr bwMode="auto">
            <a:xfrm>
              <a:off x="4867" y="2692"/>
              <a:ext cx="50" cy="50"/>
            </a:xfrm>
            <a:prstGeom prst="ellipse">
              <a:avLst/>
            </a:prstGeom>
            <a:solidFill>
              <a:srgbClr val="00B9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Oval 135"/>
            <p:cNvSpPr>
              <a:spLocks noChangeArrowheads="1"/>
            </p:cNvSpPr>
            <p:nvPr/>
          </p:nvSpPr>
          <p:spPr bwMode="auto">
            <a:xfrm>
              <a:off x="4867" y="2692"/>
              <a:ext cx="50" cy="50"/>
            </a:xfrm>
            <a:prstGeom prst="ellipse">
              <a:avLst/>
            </a:prstGeom>
            <a:noFill/>
            <a:ln w="1588" cap="flat">
              <a:solidFill>
                <a:srgbClr val="00B9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36"/>
            <p:cNvSpPr>
              <a:spLocks noChangeArrowheads="1"/>
            </p:cNvSpPr>
            <p:nvPr/>
          </p:nvSpPr>
          <p:spPr bwMode="auto">
            <a:xfrm>
              <a:off x="5188" y="3089"/>
              <a:ext cx="76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[CD27L], g/mL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2" name="Rectangle 137"/>
            <p:cNvSpPr>
              <a:spLocks noChangeArrowheads="1"/>
            </p:cNvSpPr>
            <p:nvPr/>
          </p:nvSpPr>
          <p:spPr bwMode="auto">
            <a:xfrm rot="16200000">
              <a:off x="4067" y="2225"/>
              <a:ext cx="13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3" name="Rectangle 138"/>
            <p:cNvSpPr>
              <a:spLocks noChangeArrowheads="1"/>
            </p:cNvSpPr>
            <p:nvPr/>
          </p:nvSpPr>
          <p:spPr bwMode="auto">
            <a:xfrm rot="16200000">
              <a:off x="4073" y="2159"/>
              <a:ext cx="11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4" name="Rectangle 139"/>
            <p:cNvSpPr>
              <a:spLocks noChangeArrowheads="1"/>
            </p:cNvSpPr>
            <p:nvPr/>
          </p:nvSpPr>
          <p:spPr bwMode="auto">
            <a:xfrm rot="16200000">
              <a:off x="4067" y="2088"/>
              <a:ext cx="13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Arial" panose="020B0604020202020204" pitchFamily="34" charset="0"/>
                </a:rPr>
                <a:t>U</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5" name="Rectangle 140"/>
            <p:cNvSpPr>
              <a:spLocks noChangeArrowheads="1"/>
            </p:cNvSpPr>
            <p:nvPr/>
          </p:nvSpPr>
          <p:spPr bwMode="auto">
            <a:xfrm>
              <a:off x="4746" y="1713"/>
              <a:ext cx="390"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anose="020B0604020202020204" pitchFamily="34" charset="0"/>
                </a:rPr>
                <a:t>S:B = 6.6</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6" name="Rectangle 141"/>
            <p:cNvSpPr>
              <a:spLocks noChangeArrowheads="1"/>
            </p:cNvSpPr>
            <p:nvPr/>
          </p:nvSpPr>
          <p:spPr bwMode="auto">
            <a:xfrm>
              <a:off x="4746" y="1818"/>
              <a:ext cx="156"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anose="020B0604020202020204" pitchFamily="34" charset="0"/>
                </a:rPr>
                <a:t>EC</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7" name="Rectangle 142"/>
            <p:cNvSpPr>
              <a:spLocks noChangeArrowheads="1"/>
            </p:cNvSpPr>
            <p:nvPr/>
          </p:nvSpPr>
          <p:spPr bwMode="auto">
            <a:xfrm>
              <a:off x="4863" y="1856"/>
              <a:ext cx="11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Arial" panose="020B0604020202020204" pitchFamily="34" charset="0"/>
                </a:rPr>
                <a:t>50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8" name="Rectangle 143"/>
            <p:cNvSpPr>
              <a:spLocks noChangeArrowheads="1"/>
            </p:cNvSpPr>
            <p:nvPr/>
          </p:nvSpPr>
          <p:spPr bwMode="auto">
            <a:xfrm>
              <a:off x="4960" y="1818"/>
              <a:ext cx="540"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anose="020B0604020202020204" pitchFamily="34" charset="0"/>
                </a:rPr>
                <a:t>= 12.7 ng/mL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159" name="Text Placeholder 3"/>
          <p:cNvSpPr>
            <a:spLocks noGrp="1"/>
          </p:cNvSpPr>
          <p:nvPr>
            <p:ph type="body" sz="quarter" idx="4294967295"/>
          </p:nvPr>
        </p:nvSpPr>
        <p:spPr>
          <a:xfrm>
            <a:off x="298293" y="1090926"/>
            <a:ext cx="10924383" cy="297867"/>
          </a:xfrm>
          <a:prstGeom prst="rect">
            <a:avLst/>
          </a:prstGeom>
        </p:spPr>
        <p:txBody>
          <a:bodyPr/>
          <a:lstStyle/>
          <a:p>
            <a:pPr marL="0" indent="3175"/>
            <a:r>
              <a:rPr lang="en-US" sz="1800" i="1" dirty="0" smtClean="0"/>
              <a:t>Assays </a:t>
            </a:r>
            <a:r>
              <a:rPr lang="en-US" sz="1800" i="1" dirty="0"/>
              <a:t>for Co-stimulatory </a:t>
            </a:r>
            <a:r>
              <a:rPr lang="en-US" sz="1800" i="1" dirty="0" smtClean="0"/>
              <a:t>TNFR superfamily receptors </a:t>
            </a:r>
            <a:endParaRPr lang="en-US" sz="1800" i="1" dirty="0"/>
          </a:p>
        </p:txBody>
      </p:sp>
    </p:spTree>
    <p:extLst>
      <p:ext uri="{BB962C8B-B14F-4D97-AF65-F5344CB8AC3E}">
        <p14:creationId xmlns:p14="http://schemas.microsoft.com/office/powerpoint/2010/main" val="308156905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Immunotherapy Agents:</a:t>
            </a:r>
            <a:br>
              <a:rPr lang="en-US" dirty="0" smtClean="0"/>
            </a:br>
            <a:r>
              <a:rPr lang="en-US" dirty="0" smtClean="0"/>
              <a:t>Targeting Innate vs Adaptive Immunity</a:t>
            </a:r>
            <a:endParaRPr lang="en-US" dirty="0"/>
          </a:p>
        </p:txBody>
      </p:sp>
      <p:sp>
        <p:nvSpPr>
          <p:cNvPr id="3" name="Slide Number Placeholder 2"/>
          <p:cNvSpPr>
            <a:spLocks noGrp="1"/>
          </p:cNvSpPr>
          <p:nvPr>
            <p:ph type="sldNum" sz="quarter" idx="10"/>
          </p:nvPr>
        </p:nvSpPr>
        <p:spPr/>
        <p:txBody>
          <a:bodyPr/>
          <a:lstStyle/>
          <a:p>
            <a:pPr>
              <a:defRPr/>
            </a:pPr>
            <a:fld id="{B5A2DACB-D57D-4F82-85E5-B14000CB3121}" type="slidenum">
              <a:rPr lang="en-GB" altLang="en-US" smtClean="0"/>
              <a:pPr>
                <a:defRPr/>
              </a:pPr>
              <a:t>16</a:t>
            </a:fld>
            <a:endParaRPr lang="en-GB" altLang="en-US"/>
          </a:p>
        </p:txBody>
      </p:sp>
      <p:grpSp>
        <p:nvGrpSpPr>
          <p:cNvPr id="12" name="Group 11"/>
          <p:cNvGrpSpPr/>
          <p:nvPr/>
        </p:nvGrpSpPr>
        <p:grpSpPr>
          <a:xfrm>
            <a:off x="157316" y="1578305"/>
            <a:ext cx="8585971" cy="4403995"/>
            <a:chOff x="157316" y="1578305"/>
            <a:chExt cx="8585971" cy="4403995"/>
          </a:xfrm>
        </p:grpSpPr>
        <p:pic>
          <p:nvPicPr>
            <p:cNvPr id="11266" name="Picture 2" descr="Difference between Innate and Adaptive Immunity"/>
            <p:cNvPicPr>
              <a:picLocks noChangeAspect="1" noChangeArrowheads="1"/>
            </p:cNvPicPr>
            <p:nvPr/>
          </p:nvPicPr>
          <p:blipFill rotWithShape="1">
            <a:blip r:embed="rId2">
              <a:extLst>
                <a:ext uri="{28A0092B-C50C-407E-A947-70E740481C1C}">
                  <a14:useLocalDpi xmlns:a14="http://schemas.microsoft.com/office/drawing/2010/main" val="0"/>
                </a:ext>
              </a:extLst>
            </a:blip>
            <a:srcRect l="3520" t="21617" r="24032"/>
            <a:stretch/>
          </p:blipFill>
          <p:spPr bwMode="auto">
            <a:xfrm>
              <a:off x="157316" y="1890113"/>
              <a:ext cx="6561756" cy="39319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ifference between Innate and Adaptive Immunity"/>
            <p:cNvPicPr>
              <a:picLocks noChangeAspect="1" noChangeArrowheads="1"/>
            </p:cNvPicPr>
            <p:nvPr/>
          </p:nvPicPr>
          <p:blipFill rotWithShape="1">
            <a:blip r:embed="rId2">
              <a:extLst>
                <a:ext uri="{28A0092B-C50C-407E-A947-70E740481C1C}">
                  <a14:useLocalDpi xmlns:a14="http://schemas.microsoft.com/office/drawing/2010/main" val="0"/>
                </a:ext>
              </a:extLst>
            </a:blip>
            <a:srcRect l="75153"/>
            <a:stretch/>
          </p:blipFill>
          <p:spPr bwMode="auto">
            <a:xfrm>
              <a:off x="6938345" y="1958940"/>
              <a:ext cx="1804942" cy="40233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802198" y="1578305"/>
              <a:ext cx="3932903" cy="37080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grpSp>
      <p:sp>
        <p:nvSpPr>
          <p:cNvPr id="10" name="TextBox 9"/>
          <p:cNvSpPr txBox="1"/>
          <p:nvPr/>
        </p:nvSpPr>
        <p:spPr>
          <a:xfrm>
            <a:off x="9494603" y="2359740"/>
            <a:ext cx="2009140" cy="1015663"/>
          </a:xfrm>
          <a:prstGeom prst="rect">
            <a:avLst/>
          </a:prstGeom>
          <a:noFill/>
        </p:spPr>
        <p:txBody>
          <a:bodyPr wrap="none" rtlCol="0">
            <a:spAutoFit/>
          </a:bodyPr>
          <a:lstStyle/>
          <a:p>
            <a:pPr algn="l"/>
            <a:r>
              <a:rPr lang="en-US" sz="2000" dirty="0" smtClean="0">
                <a:solidFill>
                  <a:srgbClr val="003883"/>
                </a:solidFill>
              </a:rPr>
              <a:t>TLR Agonists</a:t>
            </a:r>
          </a:p>
          <a:p>
            <a:pPr algn="l"/>
            <a:r>
              <a:rPr lang="en-US" sz="2000" dirty="0" smtClean="0">
                <a:solidFill>
                  <a:srgbClr val="003883"/>
                </a:solidFill>
              </a:rPr>
              <a:t>STING Agonists</a:t>
            </a:r>
          </a:p>
          <a:p>
            <a:pPr algn="l"/>
            <a:r>
              <a:rPr lang="en-US" sz="2000" b="1" dirty="0" smtClean="0">
                <a:solidFill>
                  <a:srgbClr val="003883"/>
                </a:solidFill>
              </a:rPr>
              <a:t>SIRP</a:t>
            </a:r>
            <a:r>
              <a:rPr lang="el-GR" sz="2000" b="1" dirty="0" smtClean="0">
                <a:solidFill>
                  <a:srgbClr val="003883"/>
                </a:solidFill>
              </a:rPr>
              <a:t>α</a:t>
            </a:r>
            <a:r>
              <a:rPr lang="en-US" sz="2000" b="1" dirty="0" smtClean="0">
                <a:solidFill>
                  <a:srgbClr val="003883"/>
                </a:solidFill>
              </a:rPr>
              <a:t> / CD47 </a:t>
            </a:r>
          </a:p>
        </p:txBody>
      </p:sp>
      <p:sp>
        <p:nvSpPr>
          <p:cNvPr id="11" name="TextBox 10"/>
          <p:cNvSpPr txBox="1"/>
          <p:nvPr/>
        </p:nvSpPr>
        <p:spPr>
          <a:xfrm>
            <a:off x="9018640" y="1690058"/>
            <a:ext cx="2961067" cy="400110"/>
          </a:xfrm>
          <a:prstGeom prst="rect">
            <a:avLst/>
          </a:prstGeom>
          <a:noFill/>
        </p:spPr>
        <p:txBody>
          <a:bodyPr wrap="none" rtlCol="0">
            <a:spAutoFit/>
          </a:bodyPr>
          <a:lstStyle/>
          <a:p>
            <a:pPr algn="l"/>
            <a:r>
              <a:rPr lang="en-US" sz="2000" b="1" dirty="0" smtClean="0">
                <a:solidFill>
                  <a:srgbClr val="003883"/>
                </a:solidFill>
              </a:rPr>
              <a:t>Therapeutic Modalities</a:t>
            </a:r>
          </a:p>
        </p:txBody>
      </p:sp>
      <p:sp>
        <p:nvSpPr>
          <p:cNvPr id="13" name="TextBox 12"/>
          <p:cNvSpPr txBox="1"/>
          <p:nvPr/>
        </p:nvSpPr>
        <p:spPr>
          <a:xfrm>
            <a:off x="9209397" y="4007402"/>
            <a:ext cx="2579552" cy="1938992"/>
          </a:xfrm>
          <a:prstGeom prst="rect">
            <a:avLst/>
          </a:prstGeom>
          <a:noFill/>
        </p:spPr>
        <p:txBody>
          <a:bodyPr wrap="none" rtlCol="0">
            <a:spAutoFit/>
          </a:bodyPr>
          <a:lstStyle/>
          <a:p>
            <a:pPr algn="l"/>
            <a:r>
              <a:rPr lang="en-US" sz="2000" dirty="0" smtClean="0">
                <a:solidFill>
                  <a:srgbClr val="003883"/>
                </a:solidFill>
              </a:rPr>
              <a:t>Checkpoint Inhibitors</a:t>
            </a:r>
          </a:p>
          <a:p>
            <a:pPr algn="l"/>
            <a:r>
              <a:rPr lang="en-US" dirty="0" smtClean="0">
                <a:solidFill>
                  <a:srgbClr val="AB3F97"/>
                </a:solidFill>
              </a:rPr>
              <a:t>(</a:t>
            </a:r>
            <a:r>
              <a:rPr lang="en-US" b="1" dirty="0" smtClean="0">
                <a:solidFill>
                  <a:srgbClr val="AB3F97"/>
                </a:solidFill>
              </a:rPr>
              <a:t>anti-PD-1/PD-L1</a:t>
            </a:r>
            <a:r>
              <a:rPr lang="en-US" dirty="0" smtClean="0">
                <a:solidFill>
                  <a:srgbClr val="AB3F97"/>
                </a:solidFill>
              </a:rPr>
              <a:t>)</a:t>
            </a:r>
          </a:p>
          <a:p>
            <a:pPr algn="l"/>
            <a:endParaRPr lang="en-US" dirty="0" smtClean="0">
              <a:solidFill>
                <a:srgbClr val="003883"/>
              </a:solidFill>
            </a:endParaRPr>
          </a:p>
          <a:p>
            <a:pPr algn="l"/>
            <a:r>
              <a:rPr lang="en-US" sz="2000" dirty="0" smtClean="0">
                <a:solidFill>
                  <a:srgbClr val="003883"/>
                </a:solidFill>
              </a:rPr>
              <a:t>Checkpoint agonists</a:t>
            </a:r>
          </a:p>
          <a:p>
            <a:pPr algn="l"/>
            <a:r>
              <a:rPr lang="en-US" dirty="0" smtClean="0">
                <a:solidFill>
                  <a:srgbClr val="AB3F97"/>
                </a:solidFill>
              </a:rPr>
              <a:t>(OX40, CD137, ICOS)</a:t>
            </a:r>
          </a:p>
          <a:p>
            <a:pPr algn="l"/>
            <a:endParaRPr lang="en-US" dirty="0">
              <a:solidFill>
                <a:srgbClr val="003883"/>
              </a:solidFill>
            </a:endParaRPr>
          </a:p>
          <a:p>
            <a:pPr algn="l"/>
            <a:r>
              <a:rPr lang="en-US" dirty="0" err="1" smtClean="0">
                <a:solidFill>
                  <a:srgbClr val="003883"/>
                </a:solidFill>
              </a:rPr>
              <a:t>BiTEs</a:t>
            </a:r>
            <a:r>
              <a:rPr lang="en-US" dirty="0" smtClean="0">
                <a:solidFill>
                  <a:srgbClr val="003883"/>
                </a:solidFill>
              </a:rPr>
              <a:t>, TRIKEs, </a:t>
            </a:r>
            <a:r>
              <a:rPr lang="en-US" dirty="0" err="1" smtClean="0">
                <a:solidFill>
                  <a:srgbClr val="003883"/>
                </a:solidFill>
              </a:rPr>
              <a:t>etc</a:t>
            </a:r>
            <a:endParaRPr lang="en-US" dirty="0" smtClean="0">
              <a:solidFill>
                <a:srgbClr val="003883"/>
              </a:solidFill>
            </a:endParaRPr>
          </a:p>
        </p:txBody>
      </p:sp>
    </p:spTree>
    <p:extLst>
      <p:ext uri="{BB962C8B-B14F-4D97-AF65-F5344CB8AC3E}">
        <p14:creationId xmlns:p14="http://schemas.microsoft.com/office/powerpoint/2010/main" val="2147568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88107" y="3924484"/>
            <a:ext cx="1421589" cy="738664"/>
          </a:xfrm>
          <a:prstGeom prst="rect">
            <a:avLst/>
          </a:prstGeom>
          <a:noFill/>
        </p:spPr>
        <p:txBody>
          <a:bodyPr wrap="square" rtlCol="0">
            <a:spAutoFit/>
          </a:bodyPr>
          <a:lstStyle/>
          <a:p>
            <a:pPr algn="ctr"/>
            <a:r>
              <a:rPr lang="en-US" sz="1400" b="1" dirty="0" smtClean="0">
                <a:solidFill>
                  <a:srgbClr val="F10DF7"/>
                </a:solidFill>
              </a:rPr>
              <a:t>Anti-CD47 Ab</a:t>
            </a:r>
          </a:p>
          <a:p>
            <a:pPr algn="ctr"/>
            <a:r>
              <a:rPr lang="en-US" sz="1400" b="1" dirty="0">
                <a:solidFill>
                  <a:srgbClr val="F10DF7"/>
                </a:solidFill>
              </a:rPr>
              <a:t>o</a:t>
            </a:r>
            <a:r>
              <a:rPr lang="en-US" sz="1400" b="1" dirty="0" smtClean="0">
                <a:solidFill>
                  <a:srgbClr val="F10DF7"/>
                </a:solidFill>
              </a:rPr>
              <a:t>r</a:t>
            </a:r>
          </a:p>
          <a:p>
            <a:pPr algn="ctr"/>
            <a:r>
              <a:rPr lang="en-US" sz="1400" b="1" dirty="0" smtClean="0">
                <a:solidFill>
                  <a:srgbClr val="F10DF7"/>
                </a:solidFill>
              </a:rPr>
              <a:t>SIRP</a:t>
            </a:r>
            <a:r>
              <a:rPr lang="en-US" sz="1400" b="1" dirty="0" smtClean="0">
                <a:solidFill>
                  <a:srgbClr val="F10DF7"/>
                </a:solidFill>
                <a:sym typeface="Symbol" panose="05050102010706020507" pitchFamily="18" charset="2"/>
              </a:rPr>
              <a:t>-Fc</a:t>
            </a:r>
            <a:endParaRPr lang="en-US" sz="1400" b="1" dirty="0" smtClean="0">
              <a:solidFill>
                <a:srgbClr val="F10DF7"/>
              </a:solidFill>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r="50008" b="53826"/>
          <a:stretch/>
        </p:blipFill>
        <p:spPr>
          <a:xfrm>
            <a:off x="657298" y="1469092"/>
            <a:ext cx="2692232" cy="173736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45929" r="58196"/>
          <a:stretch/>
        </p:blipFill>
        <p:spPr>
          <a:xfrm>
            <a:off x="852817" y="4718738"/>
            <a:ext cx="1922437" cy="1737360"/>
          </a:xfrm>
          <a:prstGeom prst="rect">
            <a:avLst/>
          </a:prstGeom>
        </p:spPr>
      </p:pic>
      <p:grpSp>
        <p:nvGrpSpPr>
          <p:cNvPr id="26" name="Group 25"/>
          <p:cNvGrpSpPr/>
          <p:nvPr/>
        </p:nvGrpSpPr>
        <p:grpSpPr>
          <a:xfrm>
            <a:off x="1833386" y="3199529"/>
            <a:ext cx="254721" cy="398313"/>
            <a:chOff x="10547493" y="1432560"/>
            <a:chExt cx="212651" cy="473845"/>
          </a:xfrm>
        </p:grpSpPr>
        <p:cxnSp>
          <p:nvCxnSpPr>
            <p:cNvPr id="27" name="Straight Connector 26"/>
            <p:cNvCxnSpPr/>
            <p:nvPr/>
          </p:nvCxnSpPr>
          <p:spPr bwMode="auto">
            <a:xfrm>
              <a:off x="10653823" y="1432560"/>
              <a:ext cx="0" cy="47066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10547493" y="1906405"/>
              <a:ext cx="212651"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Box 28"/>
          <p:cNvSpPr txBox="1"/>
          <p:nvPr/>
        </p:nvSpPr>
        <p:spPr>
          <a:xfrm>
            <a:off x="1234986" y="3564514"/>
            <a:ext cx="1402948" cy="338554"/>
          </a:xfrm>
          <a:prstGeom prst="rect">
            <a:avLst/>
          </a:prstGeom>
          <a:noFill/>
        </p:spPr>
        <p:txBody>
          <a:bodyPr wrap="none" rtlCol="0">
            <a:spAutoFit/>
          </a:bodyPr>
          <a:lstStyle/>
          <a:p>
            <a:pPr algn="l"/>
            <a:r>
              <a:rPr lang="en-US" sz="1600" dirty="0" smtClean="0">
                <a:solidFill>
                  <a:schemeClr val="accent6">
                    <a:lumMod val="10000"/>
                  </a:schemeClr>
                </a:solidFill>
              </a:rPr>
              <a:t>Phagocytosis</a:t>
            </a:r>
          </a:p>
        </p:txBody>
      </p:sp>
      <p:cxnSp>
        <p:nvCxnSpPr>
          <p:cNvPr id="30" name="Straight Arrow Connector 29"/>
          <p:cNvCxnSpPr/>
          <p:nvPr/>
        </p:nvCxnSpPr>
        <p:spPr bwMode="auto">
          <a:xfrm>
            <a:off x="2946376" y="5648498"/>
            <a:ext cx="526497" cy="0"/>
          </a:xfrm>
          <a:prstGeom prst="straightConnector1">
            <a:avLst/>
          </a:prstGeom>
          <a:solidFill>
            <a:schemeClr val="accent1"/>
          </a:solidFill>
          <a:ln w="762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3472055" y="5493036"/>
            <a:ext cx="1371273" cy="338554"/>
          </a:xfrm>
          <a:prstGeom prst="rect">
            <a:avLst/>
          </a:prstGeom>
          <a:noFill/>
        </p:spPr>
        <p:txBody>
          <a:bodyPr wrap="none" rtlCol="0">
            <a:spAutoFit/>
          </a:bodyPr>
          <a:lstStyle/>
          <a:p>
            <a:pPr algn="l"/>
            <a:r>
              <a:rPr lang="en-US" sz="1600" dirty="0" smtClean="0">
                <a:solidFill>
                  <a:schemeClr val="accent6">
                    <a:lumMod val="10000"/>
                  </a:schemeClr>
                </a:solidFill>
              </a:rPr>
              <a:t>Tumor Killing</a:t>
            </a:r>
          </a:p>
        </p:txBody>
      </p:sp>
      <p:sp>
        <p:nvSpPr>
          <p:cNvPr id="32" name="TextBox 31">
            <a:extLst>
              <a:ext uri="{FF2B5EF4-FFF2-40B4-BE49-F238E27FC236}">
                <a16:creationId xmlns:a16="http://schemas.microsoft.com/office/drawing/2014/main" id="{4F0A88B7-5C4F-49A3-B2D6-A5059318E6A6}"/>
              </a:ext>
            </a:extLst>
          </p:cNvPr>
          <p:cNvSpPr txBox="1"/>
          <p:nvPr/>
        </p:nvSpPr>
        <p:spPr>
          <a:xfrm>
            <a:off x="1234986" y="1194994"/>
            <a:ext cx="1622101"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i="1" dirty="0" smtClean="0">
                <a:solidFill>
                  <a:prstClr val="white"/>
                </a:solidFill>
              </a:rPr>
              <a:t>In vivo </a:t>
            </a:r>
            <a:r>
              <a:rPr lang="en-US" sz="1600" dirty="0" smtClean="0">
                <a:solidFill>
                  <a:prstClr val="white"/>
                </a:solidFill>
              </a:rPr>
              <a:t>MOA</a:t>
            </a:r>
            <a:endParaRPr lang="en-US" sz="1600" dirty="0">
              <a:solidFill>
                <a:prstClr val="white"/>
              </a:solidFill>
            </a:endParaRPr>
          </a:p>
        </p:txBody>
      </p:sp>
      <p:cxnSp>
        <p:nvCxnSpPr>
          <p:cNvPr id="33" name="Straight Arrow Connector 32"/>
          <p:cNvCxnSpPr>
            <a:stCxn id="29" idx="2"/>
          </p:cNvCxnSpPr>
          <p:nvPr/>
        </p:nvCxnSpPr>
        <p:spPr bwMode="auto">
          <a:xfrm>
            <a:off x="1936460" y="3903068"/>
            <a:ext cx="0" cy="873127"/>
          </a:xfrm>
          <a:prstGeom prst="straightConnector1">
            <a:avLst/>
          </a:prstGeom>
          <a:solidFill>
            <a:schemeClr val="accent1"/>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Content Placeholder 1">
            <a:extLst>
              <a:ext uri="{FF2B5EF4-FFF2-40B4-BE49-F238E27FC236}">
                <a16:creationId xmlns:a16="http://schemas.microsoft.com/office/drawing/2014/main" id="{8FF7B68A-336A-476C-BC9D-551A5A37441A}"/>
              </a:ext>
            </a:extLst>
          </p:cNvPr>
          <p:cNvSpPr txBox="1">
            <a:spLocks/>
          </p:cNvSpPr>
          <p:nvPr/>
        </p:nvSpPr>
        <p:spPr>
          <a:xfrm>
            <a:off x="5089793" y="4162003"/>
            <a:ext cx="6676770" cy="2039742"/>
          </a:xfrm>
          <a:prstGeom prst="rect">
            <a:avLst/>
          </a:prstGeom>
        </p:spPr>
        <p:txBody>
          <a:bodyPr>
            <a:noAutofit/>
          </a:bodyPr>
          <a:lst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sz="2000" b="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Wingdings" panose="05000000000000000000" pitchFamily="2" charset="2"/>
              <a:buChar char="§"/>
              <a:defRPr sz="2000" b="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b="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sz="1600" b="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spcBef>
                <a:spcPts val="800"/>
              </a:spcBef>
              <a:spcAft>
                <a:spcPts val="600"/>
              </a:spcAft>
              <a:buFont typeface="Arial" panose="020B0604020202020204" pitchFamily="34" charset="0"/>
              <a:buChar char="•"/>
            </a:pPr>
            <a:r>
              <a:rPr lang="en-US" sz="1800" kern="0" dirty="0"/>
              <a:t>Blocking the </a:t>
            </a:r>
            <a:r>
              <a:rPr lang="en-US" sz="1800" kern="0" dirty="0" smtClean="0"/>
              <a:t>CD47 / </a:t>
            </a:r>
            <a:r>
              <a:rPr lang="en-US" sz="1800" kern="0" dirty="0" err="1" smtClean="0"/>
              <a:t>SIRP</a:t>
            </a:r>
            <a:r>
              <a:rPr lang="en-US" sz="1800" kern="0" dirty="0" err="1" smtClean="0">
                <a:latin typeface="Symbol" panose="05050102010706020507" pitchFamily="18" charset="2"/>
              </a:rPr>
              <a:t>a</a:t>
            </a:r>
            <a:r>
              <a:rPr lang="en-US" sz="1800" kern="0" dirty="0" smtClean="0"/>
              <a:t> </a:t>
            </a:r>
            <a:r>
              <a:rPr lang="en-US" sz="1800" kern="0" dirty="0"/>
              <a:t>axis  (e.g. with </a:t>
            </a:r>
            <a:r>
              <a:rPr lang="en-US" sz="1800" dirty="0"/>
              <a:t>anti-CD47 antibodies, engineered receptor decoys, anti-SIRPα antibodies and bispecific agents</a:t>
            </a:r>
            <a:r>
              <a:rPr lang="en-US" kern="0" dirty="0"/>
              <a:t>)</a:t>
            </a:r>
            <a:r>
              <a:rPr lang="en-US" sz="1800" kern="0" dirty="0"/>
              <a:t> promotes </a:t>
            </a:r>
            <a:r>
              <a:rPr lang="en-US" sz="1800" kern="0" dirty="0" smtClean="0"/>
              <a:t>tumor killing</a:t>
            </a:r>
          </a:p>
          <a:p>
            <a:pPr lvl="1">
              <a:spcBef>
                <a:spcPts val="800"/>
              </a:spcBef>
              <a:spcAft>
                <a:spcPts val="600"/>
              </a:spcAft>
              <a:buFont typeface="Arial" panose="020B0604020202020204" pitchFamily="34" charset="0"/>
              <a:buChar char="•"/>
            </a:pPr>
            <a:r>
              <a:rPr lang="en-US" sz="1600" kern="0" dirty="0" smtClean="0"/>
              <a:t>phagocytosis </a:t>
            </a:r>
            <a:r>
              <a:rPr lang="en-US" sz="1600" kern="0" dirty="0"/>
              <a:t>of the tumor</a:t>
            </a:r>
          </a:p>
          <a:p>
            <a:pPr lvl="1">
              <a:spcBef>
                <a:spcPts val="800"/>
              </a:spcBef>
              <a:spcAft>
                <a:spcPts val="600"/>
              </a:spcAft>
              <a:buFont typeface="Arial" panose="020B0604020202020204" pitchFamily="34" charset="0"/>
              <a:buChar char="•"/>
            </a:pPr>
            <a:r>
              <a:rPr lang="en-US" sz="1600" kern="0" dirty="0"/>
              <a:t>Anti-CD47 blockade has also been shown to enhance adaptive immunity (e.g. prime an anti-tumor cytotoxic T cell response)</a:t>
            </a:r>
          </a:p>
        </p:txBody>
      </p:sp>
      <p:sp>
        <p:nvSpPr>
          <p:cNvPr id="25" name="Content Placeholder 1">
            <a:extLst>
              <a:ext uri="{FF2B5EF4-FFF2-40B4-BE49-F238E27FC236}">
                <a16:creationId xmlns:a16="http://schemas.microsoft.com/office/drawing/2014/main" id="{26312188-A3DD-4439-94D2-DB0F5EAA8C7D}"/>
              </a:ext>
            </a:extLst>
          </p:cNvPr>
          <p:cNvSpPr txBox="1">
            <a:spLocks/>
          </p:cNvSpPr>
          <p:nvPr/>
        </p:nvSpPr>
        <p:spPr>
          <a:xfrm>
            <a:off x="5089793" y="1317399"/>
            <a:ext cx="7017744" cy="2194560"/>
          </a:xfrm>
          <a:prstGeom prst="rect">
            <a:avLst/>
          </a:prstGeom>
        </p:spPr>
        <p:txBody>
          <a:bodyPr>
            <a:noAutofit/>
          </a:bodyPr>
          <a:lst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sz="2000" b="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Wingdings" panose="05000000000000000000" pitchFamily="2" charset="2"/>
              <a:buChar char="§"/>
              <a:defRPr sz="2000" b="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b="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sz="1600" b="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spcBef>
                <a:spcPts val="800"/>
              </a:spcBef>
              <a:spcAft>
                <a:spcPts val="600"/>
              </a:spcAft>
              <a:buFont typeface="Arial" panose="020B0604020202020204" pitchFamily="34" charset="0"/>
              <a:buChar char="•"/>
            </a:pPr>
            <a:r>
              <a:rPr lang="en-US" sz="1800" kern="0" dirty="0" smtClean="0">
                <a:latin typeface="+mn-lt"/>
              </a:rPr>
              <a:t>SIRP</a:t>
            </a:r>
            <a:r>
              <a:rPr lang="el-GR" sz="1800" kern="0" dirty="0" smtClean="0">
                <a:latin typeface="+mn-lt"/>
              </a:rPr>
              <a:t>α</a:t>
            </a:r>
            <a:r>
              <a:rPr lang="en-US" sz="1800" kern="0" dirty="0" smtClean="0">
                <a:latin typeface="+mn-lt"/>
              </a:rPr>
              <a:t> </a:t>
            </a:r>
            <a:r>
              <a:rPr lang="en-US" sz="1800" kern="0" dirty="0">
                <a:latin typeface="+mn-lt"/>
              </a:rPr>
              <a:t>is </a:t>
            </a:r>
            <a:r>
              <a:rPr lang="en-US" sz="1800" kern="0" dirty="0" smtClean="0">
                <a:latin typeface="+mn-lt"/>
              </a:rPr>
              <a:t>an inhibitory </a:t>
            </a:r>
            <a:r>
              <a:rPr lang="en-US" sz="1800" kern="0" dirty="0">
                <a:latin typeface="+mn-lt"/>
              </a:rPr>
              <a:t>receptor expressed on macrophages and dendritic </a:t>
            </a:r>
            <a:r>
              <a:rPr lang="en-US" sz="1800" kern="0" dirty="0" smtClean="0">
                <a:latin typeface="+mn-lt"/>
              </a:rPr>
              <a:t>cells that promotes phagocytosis of foreign objects</a:t>
            </a:r>
            <a:endParaRPr lang="en-US" sz="1800" kern="0" dirty="0">
              <a:latin typeface="+mn-lt"/>
            </a:endParaRPr>
          </a:p>
          <a:p>
            <a:pPr>
              <a:spcBef>
                <a:spcPts val="800"/>
              </a:spcBef>
              <a:spcAft>
                <a:spcPts val="600"/>
              </a:spcAft>
              <a:buFont typeface="Arial" panose="020B0604020202020204" pitchFamily="34" charset="0"/>
              <a:buChar char="•"/>
            </a:pPr>
            <a:r>
              <a:rPr lang="en-US" sz="1800" kern="0" dirty="0">
                <a:latin typeface="+mn-lt"/>
              </a:rPr>
              <a:t>CD47, the ligand for </a:t>
            </a:r>
            <a:r>
              <a:rPr lang="en-US" sz="1800" kern="0" dirty="0" smtClean="0">
                <a:latin typeface="+mn-lt"/>
              </a:rPr>
              <a:t>SIRP</a:t>
            </a:r>
            <a:r>
              <a:rPr lang="el-GR" sz="1800" kern="0" dirty="0" smtClean="0">
                <a:latin typeface="+mn-lt"/>
              </a:rPr>
              <a:t>α</a:t>
            </a:r>
            <a:r>
              <a:rPr lang="en-US" sz="1800" kern="0" dirty="0" smtClean="0">
                <a:latin typeface="+mn-lt"/>
              </a:rPr>
              <a:t>, </a:t>
            </a:r>
            <a:r>
              <a:rPr lang="en-US" sz="1800" kern="0" dirty="0">
                <a:latin typeface="+mn-lt"/>
              </a:rPr>
              <a:t>is expressed on nearly all cells, </a:t>
            </a:r>
            <a:r>
              <a:rPr lang="en-US" sz="1800" kern="0" dirty="0" smtClean="0">
                <a:latin typeface="+mn-lt"/>
              </a:rPr>
              <a:t>but  is significantly up-regulated in many tumor types, especially hematological malignancies such as AML and MDS</a:t>
            </a:r>
          </a:p>
          <a:p>
            <a:pPr lvl="1">
              <a:spcBef>
                <a:spcPts val="800"/>
              </a:spcBef>
              <a:spcAft>
                <a:spcPts val="600"/>
              </a:spcAft>
              <a:buFont typeface="Arial" panose="020B0604020202020204" pitchFamily="34" charset="0"/>
              <a:buChar char="•"/>
            </a:pPr>
            <a:r>
              <a:rPr lang="en-US" sz="1600" kern="0" dirty="0" smtClean="0">
                <a:latin typeface="+mn-lt"/>
              </a:rPr>
              <a:t>‘Don’t </a:t>
            </a:r>
            <a:r>
              <a:rPr lang="en-US" sz="1600" kern="0" dirty="0">
                <a:latin typeface="+mn-lt"/>
              </a:rPr>
              <a:t>eat me’ signal that represses signaling via </a:t>
            </a:r>
            <a:r>
              <a:rPr lang="en-US" sz="1600" kern="0" dirty="0" smtClean="0">
                <a:latin typeface="+mn-lt"/>
              </a:rPr>
              <a:t>SIRP</a:t>
            </a:r>
            <a:r>
              <a:rPr lang="el-GR" sz="1600" kern="0" dirty="0" smtClean="0">
                <a:latin typeface="+mn-lt"/>
              </a:rPr>
              <a:t>α</a:t>
            </a:r>
            <a:r>
              <a:rPr lang="en-US" sz="1600" kern="0" dirty="0" smtClean="0">
                <a:latin typeface="+mn-lt"/>
              </a:rPr>
              <a:t>, preventing </a:t>
            </a:r>
            <a:r>
              <a:rPr lang="en-US" sz="1600" kern="0" dirty="0">
                <a:latin typeface="+mn-lt"/>
              </a:rPr>
              <a:t>myosin-IIA accumulation at the phagocytic </a:t>
            </a:r>
            <a:r>
              <a:rPr lang="en-US" sz="1600" kern="0" dirty="0" smtClean="0">
                <a:latin typeface="+mn-lt"/>
              </a:rPr>
              <a:t>synapse, leading to inhibition </a:t>
            </a:r>
            <a:r>
              <a:rPr lang="en-US" sz="1600" kern="0" dirty="0">
                <a:latin typeface="+mn-lt"/>
              </a:rPr>
              <a:t>of phagocytosis</a:t>
            </a:r>
          </a:p>
        </p:txBody>
      </p:sp>
      <p:sp>
        <p:nvSpPr>
          <p:cNvPr id="34" name="Title 1">
            <a:extLst>
              <a:ext uri="{FF2B5EF4-FFF2-40B4-BE49-F238E27FC236}">
                <a16:creationId xmlns:a16="http://schemas.microsoft.com/office/drawing/2014/main" id="{494F1F4E-47FD-4EE5-A226-3E515E425B65}"/>
              </a:ext>
            </a:extLst>
          </p:cNvPr>
          <p:cNvSpPr>
            <a:spLocks noGrp="1"/>
          </p:cNvSpPr>
          <p:nvPr>
            <p:ph type="title"/>
          </p:nvPr>
        </p:nvSpPr>
        <p:spPr/>
        <p:txBody>
          <a:bodyPr>
            <a:normAutofit fontScale="90000"/>
          </a:bodyPr>
          <a:lstStyle/>
          <a:p>
            <a:r>
              <a:rPr lang="en-US" sz="2800" dirty="0" smtClean="0"/>
              <a:t>The SIRP</a:t>
            </a:r>
            <a:r>
              <a:rPr lang="en-US" sz="2800" dirty="0">
                <a:latin typeface="Symbol" panose="05050102010706020507" pitchFamily="18" charset="2"/>
                <a:sym typeface="Symbol" panose="05050102010706020507" pitchFamily="18" charset="2"/>
              </a:rPr>
              <a:t> </a:t>
            </a:r>
            <a:r>
              <a:rPr lang="en-US" sz="2800" dirty="0"/>
              <a:t>/ CD47 Axis</a:t>
            </a:r>
            <a:br>
              <a:rPr lang="en-US" sz="2800" dirty="0"/>
            </a:br>
            <a:r>
              <a:rPr lang="en-US" sz="2800" dirty="0" smtClean="0"/>
              <a:t>An Innate Immune Checkpoint</a:t>
            </a:r>
            <a:endParaRPr lang="en-US" sz="2800" dirty="0">
              <a:latin typeface="Symbol" panose="05050102010706020507" pitchFamily="18" charset="2"/>
            </a:endParaRPr>
          </a:p>
        </p:txBody>
      </p:sp>
    </p:spTree>
    <p:extLst>
      <p:ext uri="{BB962C8B-B14F-4D97-AF65-F5344CB8AC3E}">
        <p14:creationId xmlns:p14="http://schemas.microsoft.com/office/powerpoint/2010/main" val="359303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PathHunter</a:t>
            </a:r>
            <a:r>
              <a:rPr lang="en-US" baseline="30000" dirty="0" smtClean="0"/>
              <a:t>®</a:t>
            </a:r>
            <a:r>
              <a:rPr lang="en-US" dirty="0" smtClean="0"/>
              <a:t> SIRP</a:t>
            </a:r>
            <a:r>
              <a:rPr lang="el-GR" dirty="0" smtClean="0"/>
              <a:t>α</a:t>
            </a:r>
            <a:r>
              <a:rPr lang="en-US" dirty="0" smtClean="0"/>
              <a:t> Signaling Assay: Assay Concept</a:t>
            </a:r>
            <a:endParaRPr lang="en-US" dirty="0"/>
          </a:p>
        </p:txBody>
      </p:sp>
      <p:sp>
        <p:nvSpPr>
          <p:cNvPr id="3" name="Slide Number Placeholder 2"/>
          <p:cNvSpPr>
            <a:spLocks noGrp="1"/>
          </p:cNvSpPr>
          <p:nvPr>
            <p:ph type="sldNum" sz="quarter" idx="10"/>
          </p:nvPr>
        </p:nvSpPr>
        <p:spPr/>
        <p:txBody>
          <a:bodyPr/>
          <a:lstStyle/>
          <a:p>
            <a:pPr>
              <a:defRPr/>
            </a:pPr>
            <a:fld id="{B5A2DACB-D57D-4F82-85E5-B14000CB3121}" type="slidenum">
              <a:rPr lang="en-GB" altLang="en-US" smtClean="0"/>
              <a:pPr>
                <a:defRPr/>
              </a:pPr>
              <a:t>18</a:t>
            </a:fld>
            <a:endParaRPr lang="en-GB" altLang="en-US"/>
          </a:p>
        </p:txBody>
      </p:sp>
      <p:sp>
        <p:nvSpPr>
          <p:cNvPr id="4" name="Text Placeholder 3"/>
          <p:cNvSpPr>
            <a:spLocks noGrp="1"/>
          </p:cNvSpPr>
          <p:nvPr>
            <p:ph type="body" sz="quarter" idx="11"/>
          </p:nvPr>
        </p:nvSpPr>
        <p:spPr/>
        <p:txBody>
          <a:bodyPr/>
          <a:lstStyle/>
          <a:p>
            <a:r>
              <a:rPr lang="en-US" dirty="0" smtClean="0"/>
              <a:t>Co-culture SHP recruitment model based on </a:t>
            </a:r>
            <a:r>
              <a:rPr lang="el-GR" dirty="0" smtClean="0"/>
              <a:t>β</a:t>
            </a:r>
            <a:r>
              <a:rPr lang="en-US" dirty="0" smtClean="0"/>
              <a:t>-galactosidase enzyme fragment complementation</a:t>
            </a:r>
            <a:endParaRPr lang="en-US" dirty="0"/>
          </a:p>
        </p:txBody>
      </p:sp>
      <p:grpSp>
        <p:nvGrpSpPr>
          <p:cNvPr id="5" name="Group 4"/>
          <p:cNvGrpSpPr/>
          <p:nvPr/>
        </p:nvGrpSpPr>
        <p:grpSpPr>
          <a:xfrm>
            <a:off x="6956788" y="2200594"/>
            <a:ext cx="2377440" cy="3200400"/>
            <a:chOff x="378884" y="2362199"/>
            <a:chExt cx="2377440" cy="3200400"/>
          </a:xfrm>
        </p:grpSpPr>
        <p:grpSp>
          <p:nvGrpSpPr>
            <p:cNvPr id="6" name="Group 5"/>
            <p:cNvGrpSpPr/>
            <p:nvPr/>
          </p:nvGrpSpPr>
          <p:grpSpPr>
            <a:xfrm>
              <a:off x="378884" y="2362199"/>
              <a:ext cx="2377440" cy="3200400"/>
              <a:chOff x="378884" y="2362199"/>
              <a:chExt cx="2377440" cy="3200400"/>
            </a:xfrm>
          </p:grpSpPr>
          <p:grpSp>
            <p:nvGrpSpPr>
              <p:cNvPr id="8" name="Group 7">
                <a:extLst>
                  <a:ext uri="{FF2B5EF4-FFF2-40B4-BE49-F238E27FC236}">
                    <a16:creationId xmlns:a16="http://schemas.microsoft.com/office/drawing/2014/main" id="{FB076F5C-C448-4084-B2CA-6B9FDB8E1965}"/>
                  </a:ext>
                </a:extLst>
              </p:cNvPr>
              <p:cNvGrpSpPr/>
              <p:nvPr/>
            </p:nvGrpSpPr>
            <p:grpSpPr>
              <a:xfrm>
                <a:off x="378884" y="2362199"/>
                <a:ext cx="2377440" cy="3200400"/>
                <a:chOff x="6014732" y="2519492"/>
                <a:chExt cx="2385361" cy="3578662"/>
              </a:xfrm>
            </p:grpSpPr>
            <p:pic>
              <p:nvPicPr>
                <p:cNvPr id="12" name="Picture 11">
                  <a:extLst>
                    <a:ext uri="{FF2B5EF4-FFF2-40B4-BE49-F238E27FC236}">
                      <a16:creationId xmlns:a16="http://schemas.microsoft.com/office/drawing/2014/main" id="{B7A0B74E-817F-4018-97CD-26E719332CB3}"/>
                    </a:ext>
                  </a:extLst>
                </p:cNvPr>
                <p:cNvPicPr>
                  <a:picLocks noChangeAspect="1"/>
                </p:cNvPicPr>
                <p:nvPr/>
              </p:nvPicPr>
              <p:blipFill>
                <a:blip r:embed="rId2"/>
                <a:stretch>
                  <a:fillRect/>
                </a:stretch>
              </p:blipFill>
              <p:spPr>
                <a:xfrm>
                  <a:off x="6014732" y="2519492"/>
                  <a:ext cx="2341067" cy="3578662"/>
                </a:xfrm>
                <a:prstGeom prst="rect">
                  <a:avLst/>
                </a:prstGeom>
              </p:spPr>
            </p:pic>
            <p:sp>
              <p:nvSpPr>
                <p:cNvPr id="13" name="Rectangle 12">
                  <a:extLst>
                    <a:ext uri="{FF2B5EF4-FFF2-40B4-BE49-F238E27FC236}">
                      <a16:creationId xmlns:a16="http://schemas.microsoft.com/office/drawing/2014/main" id="{48414A57-6C25-47DC-9795-1664BB956E62}"/>
                    </a:ext>
                  </a:extLst>
                </p:cNvPr>
                <p:cNvSpPr/>
                <p:nvPr/>
              </p:nvSpPr>
              <p:spPr>
                <a:xfrm>
                  <a:off x="7959987" y="4007524"/>
                  <a:ext cx="440106" cy="223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Arial"/>
                  </a:endParaRPr>
                </a:p>
              </p:txBody>
            </p:sp>
          </p:grpSp>
          <p:grpSp>
            <p:nvGrpSpPr>
              <p:cNvPr id="9" name="Group 8"/>
              <p:cNvGrpSpPr/>
              <p:nvPr/>
            </p:nvGrpSpPr>
            <p:grpSpPr>
              <a:xfrm>
                <a:off x="600376" y="2941952"/>
                <a:ext cx="968801" cy="583789"/>
                <a:chOff x="600376" y="2941952"/>
                <a:chExt cx="968801" cy="583789"/>
              </a:xfrm>
            </p:grpSpPr>
            <p:sp>
              <p:nvSpPr>
                <p:cNvPr id="10" name="TextBox 9">
                  <a:extLst>
                    <a:ext uri="{FF2B5EF4-FFF2-40B4-BE49-F238E27FC236}">
                      <a16:creationId xmlns:a16="http://schemas.microsoft.com/office/drawing/2014/main" id="{ED37FEBC-D149-4D97-99BD-EE5A329F3043}"/>
                    </a:ext>
                  </a:extLst>
                </p:cNvPr>
                <p:cNvSpPr txBox="1"/>
                <p:nvPr/>
              </p:nvSpPr>
              <p:spPr>
                <a:xfrm>
                  <a:off x="600376" y="2941952"/>
                  <a:ext cx="968801" cy="379214"/>
                </a:xfrm>
                <a:prstGeom prst="roundRect">
                  <a:avLst>
                    <a:gd name="adj" fmla="val 33012"/>
                  </a:avLst>
                </a:prstGeom>
                <a:solidFill>
                  <a:schemeClr val="bg1"/>
                </a:solidFill>
                <a:ln>
                  <a:noFill/>
                </a:ln>
              </p:spPr>
              <p:txBody>
                <a:bodyPr wrap="square" rtlCol="0">
                  <a:spAutoFit/>
                </a:bodyPr>
                <a:lstStyle/>
                <a:p>
                  <a:pPr algn="l"/>
                  <a:r>
                    <a:rPr lang="en-US" sz="700" b="1" dirty="0">
                      <a:solidFill>
                        <a:schemeClr val="bg1">
                          <a:lumMod val="50000"/>
                        </a:schemeClr>
                      </a:solidFill>
                    </a:rPr>
                    <a:t>Jurkat Ligand Presenting Cell </a:t>
                  </a:r>
                </a:p>
              </p:txBody>
            </p:sp>
            <p:sp>
              <p:nvSpPr>
                <p:cNvPr id="11" name="TextBox 10">
                  <a:extLst>
                    <a:ext uri="{FF2B5EF4-FFF2-40B4-BE49-F238E27FC236}">
                      <a16:creationId xmlns:a16="http://schemas.microsoft.com/office/drawing/2014/main" id="{B0528108-4530-460D-9977-1006C2971480}"/>
                    </a:ext>
                  </a:extLst>
                </p:cNvPr>
                <p:cNvSpPr txBox="1"/>
                <p:nvPr/>
              </p:nvSpPr>
              <p:spPr>
                <a:xfrm>
                  <a:off x="1033311" y="3217964"/>
                  <a:ext cx="438645" cy="307777"/>
                </a:xfrm>
                <a:prstGeom prst="rect">
                  <a:avLst/>
                </a:prstGeom>
                <a:solidFill>
                  <a:schemeClr val="bg1"/>
                </a:solidFill>
              </p:spPr>
              <p:txBody>
                <a:bodyPr wrap="square" rtlCol="0">
                  <a:spAutoFit/>
                </a:bodyPr>
                <a:lstStyle/>
                <a:p>
                  <a:pPr algn="l"/>
                  <a:endParaRPr lang="en-US" sz="700" b="1" dirty="0">
                    <a:solidFill>
                      <a:schemeClr val="accent6">
                        <a:lumMod val="10000"/>
                      </a:schemeClr>
                    </a:solidFill>
                  </a:endParaRPr>
                </a:p>
                <a:p>
                  <a:pPr algn="l"/>
                  <a:r>
                    <a:rPr lang="en-US" sz="700" b="1" dirty="0">
                      <a:solidFill>
                        <a:schemeClr val="accent6">
                          <a:lumMod val="10000"/>
                        </a:schemeClr>
                      </a:solidFill>
                    </a:rPr>
                    <a:t> CD47</a:t>
                  </a:r>
                </a:p>
              </p:txBody>
            </p:sp>
          </p:grpSp>
        </p:grpSp>
        <p:sp>
          <p:nvSpPr>
            <p:cNvPr id="7" name="TextBox 6">
              <a:extLst>
                <a:ext uri="{FF2B5EF4-FFF2-40B4-BE49-F238E27FC236}">
                  <a16:creationId xmlns:a16="http://schemas.microsoft.com/office/drawing/2014/main" id="{77B43348-7D34-471B-90C3-2579B9B614DB}"/>
                </a:ext>
              </a:extLst>
            </p:cNvPr>
            <p:cNvSpPr txBox="1"/>
            <p:nvPr/>
          </p:nvSpPr>
          <p:spPr>
            <a:xfrm>
              <a:off x="1471955" y="4127421"/>
              <a:ext cx="516333" cy="200055"/>
            </a:xfrm>
            <a:prstGeom prst="rect">
              <a:avLst/>
            </a:prstGeom>
            <a:solidFill>
              <a:schemeClr val="bg1"/>
            </a:solidFill>
          </p:spPr>
          <p:txBody>
            <a:bodyPr wrap="square" rtlCol="0">
              <a:spAutoFit/>
            </a:bodyPr>
            <a:lstStyle/>
            <a:p>
              <a:pPr algn="l"/>
              <a:r>
                <a:rPr lang="en-US" sz="700" b="1" dirty="0">
                  <a:solidFill>
                    <a:schemeClr val="accent6">
                      <a:lumMod val="10000"/>
                    </a:schemeClr>
                  </a:solidFill>
                </a:rPr>
                <a:t>SIRP</a:t>
              </a:r>
              <a:r>
                <a:rPr lang="el-GR" sz="700" b="1" dirty="0">
                  <a:solidFill>
                    <a:schemeClr val="accent6">
                      <a:lumMod val="10000"/>
                    </a:schemeClr>
                  </a:solidFill>
                </a:rPr>
                <a:t>α</a:t>
              </a:r>
              <a:endParaRPr lang="en-US" sz="700" b="1" dirty="0">
                <a:solidFill>
                  <a:schemeClr val="accent6">
                    <a:lumMod val="10000"/>
                  </a:schemeClr>
                </a:solidFill>
              </a:endParaRPr>
            </a:p>
          </p:txBody>
        </p:sp>
      </p:grpSp>
      <p:grpSp>
        <p:nvGrpSpPr>
          <p:cNvPr id="14" name="Group 13"/>
          <p:cNvGrpSpPr/>
          <p:nvPr/>
        </p:nvGrpSpPr>
        <p:grpSpPr>
          <a:xfrm>
            <a:off x="9274548" y="2045450"/>
            <a:ext cx="2286000" cy="3590691"/>
            <a:chOff x="2696644" y="2207055"/>
            <a:chExt cx="2286000" cy="3590691"/>
          </a:xfrm>
        </p:grpSpPr>
        <p:grpSp>
          <p:nvGrpSpPr>
            <p:cNvPr id="15" name="Group 14"/>
            <p:cNvGrpSpPr/>
            <p:nvPr/>
          </p:nvGrpSpPr>
          <p:grpSpPr>
            <a:xfrm>
              <a:off x="2696644" y="2207055"/>
              <a:ext cx="2286000" cy="3590691"/>
              <a:chOff x="2696644" y="2207055"/>
              <a:chExt cx="2286000" cy="3590691"/>
            </a:xfrm>
          </p:grpSpPr>
          <p:pic>
            <p:nvPicPr>
              <p:cNvPr id="17" name="Picture 16">
                <a:extLst>
                  <a:ext uri="{FF2B5EF4-FFF2-40B4-BE49-F238E27FC236}">
                    <a16:creationId xmlns:a16="http://schemas.microsoft.com/office/drawing/2014/main" id="{38C410CD-B0F6-45C4-910E-1B576230BB93}"/>
                  </a:ext>
                </a:extLst>
              </p:cNvPr>
              <p:cNvPicPr>
                <a:picLocks noChangeAspect="1"/>
              </p:cNvPicPr>
              <p:nvPr/>
            </p:nvPicPr>
            <p:blipFill>
              <a:blip r:embed="rId3"/>
              <a:stretch>
                <a:fillRect/>
              </a:stretch>
            </p:blipFill>
            <p:spPr>
              <a:xfrm>
                <a:off x="2696644" y="2207055"/>
                <a:ext cx="2286000" cy="3590691"/>
              </a:xfrm>
              <a:prstGeom prst="rect">
                <a:avLst/>
              </a:prstGeom>
            </p:spPr>
          </p:pic>
          <p:sp>
            <p:nvSpPr>
              <p:cNvPr id="18" name="TextBox 17">
                <a:extLst>
                  <a:ext uri="{FF2B5EF4-FFF2-40B4-BE49-F238E27FC236}">
                    <a16:creationId xmlns:a16="http://schemas.microsoft.com/office/drawing/2014/main" id="{169D6FB5-0544-4157-B4F1-4623C371A79D}"/>
                  </a:ext>
                </a:extLst>
              </p:cNvPr>
              <p:cNvSpPr txBox="1"/>
              <p:nvPr/>
            </p:nvSpPr>
            <p:spPr>
              <a:xfrm>
                <a:off x="3424722" y="2870885"/>
                <a:ext cx="438645" cy="307777"/>
              </a:xfrm>
              <a:prstGeom prst="rect">
                <a:avLst/>
              </a:prstGeom>
              <a:solidFill>
                <a:schemeClr val="bg1"/>
              </a:solidFill>
            </p:spPr>
            <p:txBody>
              <a:bodyPr wrap="square" rtlCol="0">
                <a:spAutoFit/>
              </a:bodyPr>
              <a:lstStyle/>
              <a:p>
                <a:pPr algn="l"/>
                <a:endParaRPr lang="en-US" sz="700" b="1" dirty="0">
                  <a:solidFill>
                    <a:schemeClr val="accent6">
                      <a:lumMod val="10000"/>
                    </a:schemeClr>
                  </a:solidFill>
                </a:endParaRPr>
              </a:p>
              <a:p>
                <a:pPr algn="l"/>
                <a:r>
                  <a:rPr lang="en-US" sz="700" b="1" dirty="0">
                    <a:solidFill>
                      <a:schemeClr val="accent6">
                        <a:lumMod val="10000"/>
                      </a:schemeClr>
                    </a:solidFill>
                  </a:rPr>
                  <a:t> CD47</a:t>
                </a:r>
              </a:p>
            </p:txBody>
          </p:sp>
          <p:sp>
            <p:nvSpPr>
              <p:cNvPr id="19" name="TextBox 18">
                <a:extLst>
                  <a:ext uri="{FF2B5EF4-FFF2-40B4-BE49-F238E27FC236}">
                    <a16:creationId xmlns:a16="http://schemas.microsoft.com/office/drawing/2014/main" id="{D0610566-7AF7-4044-B672-C32D1DD718CF}"/>
                  </a:ext>
                </a:extLst>
              </p:cNvPr>
              <p:cNvSpPr txBox="1"/>
              <p:nvPr/>
            </p:nvSpPr>
            <p:spPr>
              <a:xfrm>
                <a:off x="3057723" y="2579114"/>
                <a:ext cx="1118940" cy="340519"/>
              </a:xfrm>
              <a:prstGeom prst="roundRect">
                <a:avLst>
                  <a:gd name="adj" fmla="val 50000"/>
                </a:avLst>
              </a:prstGeom>
              <a:solidFill>
                <a:schemeClr val="bg1"/>
              </a:solidFill>
            </p:spPr>
            <p:txBody>
              <a:bodyPr wrap="square" rtlCol="0">
                <a:spAutoFit/>
              </a:bodyPr>
              <a:lstStyle/>
              <a:p>
                <a:pPr algn="l"/>
                <a:r>
                  <a:rPr lang="en-US" sz="700" b="1" dirty="0">
                    <a:solidFill>
                      <a:schemeClr val="bg1">
                        <a:lumMod val="50000"/>
                      </a:schemeClr>
                    </a:solidFill>
                  </a:rPr>
                  <a:t>Jurkat Ligand Presenting Cell </a:t>
                </a:r>
              </a:p>
            </p:txBody>
          </p:sp>
        </p:grpSp>
        <p:sp>
          <p:nvSpPr>
            <p:cNvPr id="16" name="TextBox 15">
              <a:extLst>
                <a:ext uri="{FF2B5EF4-FFF2-40B4-BE49-F238E27FC236}">
                  <a16:creationId xmlns:a16="http://schemas.microsoft.com/office/drawing/2014/main" id="{04F9994E-80B0-498A-A106-42BD9162310E}"/>
                </a:ext>
              </a:extLst>
            </p:cNvPr>
            <p:cNvSpPr txBox="1"/>
            <p:nvPr/>
          </p:nvSpPr>
          <p:spPr>
            <a:xfrm>
              <a:off x="3839644" y="4358130"/>
              <a:ext cx="516333" cy="200055"/>
            </a:xfrm>
            <a:prstGeom prst="rect">
              <a:avLst/>
            </a:prstGeom>
            <a:solidFill>
              <a:schemeClr val="bg1"/>
            </a:solidFill>
          </p:spPr>
          <p:txBody>
            <a:bodyPr wrap="square" rtlCol="0">
              <a:spAutoFit/>
            </a:bodyPr>
            <a:lstStyle/>
            <a:p>
              <a:pPr algn="l"/>
              <a:r>
                <a:rPr lang="en-US" sz="700" b="1" dirty="0">
                  <a:solidFill>
                    <a:schemeClr val="accent6">
                      <a:lumMod val="10000"/>
                    </a:schemeClr>
                  </a:solidFill>
                </a:rPr>
                <a:t>SIRP</a:t>
              </a:r>
              <a:r>
                <a:rPr lang="el-GR" sz="700" b="1" dirty="0">
                  <a:solidFill>
                    <a:schemeClr val="accent6">
                      <a:lumMod val="10000"/>
                    </a:schemeClr>
                  </a:solidFill>
                </a:rPr>
                <a:t>α</a:t>
              </a:r>
              <a:endParaRPr lang="en-US" sz="700" b="1" dirty="0">
                <a:solidFill>
                  <a:schemeClr val="accent6">
                    <a:lumMod val="10000"/>
                  </a:schemeClr>
                </a:solidFill>
              </a:endParaRPr>
            </a:p>
          </p:txBody>
        </p:sp>
      </p:grpSp>
      <p:cxnSp>
        <p:nvCxnSpPr>
          <p:cNvPr id="20" name="Straight Arrow Connector 19">
            <a:extLst>
              <a:ext uri="{FF2B5EF4-FFF2-40B4-BE49-F238E27FC236}">
                <a16:creationId xmlns:a16="http://schemas.microsoft.com/office/drawing/2014/main" id="{CD319FC5-8ECF-4B71-8255-928BC8E4D4FE}"/>
              </a:ext>
            </a:extLst>
          </p:cNvPr>
          <p:cNvCxnSpPr/>
          <p:nvPr/>
        </p:nvCxnSpPr>
        <p:spPr>
          <a:xfrm>
            <a:off x="8462504" y="3652335"/>
            <a:ext cx="1646391" cy="0"/>
          </a:xfrm>
          <a:prstGeom prst="straightConnector1">
            <a:avLst/>
          </a:prstGeom>
          <a:ln w="38100">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2610682-8897-4C1B-B87B-B6A57DF43A01}"/>
              </a:ext>
            </a:extLst>
          </p:cNvPr>
          <p:cNvSpPr/>
          <p:nvPr/>
        </p:nvSpPr>
        <p:spPr>
          <a:xfrm>
            <a:off x="8657437" y="3340911"/>
            <a:ext cx="1309435" cy="553998"/>
          </a:xfrm>
          <a:prstGeom prst="rect">
            <a:avLst/>
          </a:prstGeom>
        </p:spPr>
        <p:txBody>
          <a:bodyPr wrap="square" lIns="0" tIns="0" rIns="0" bIns="0">
            <a:spAutoFit/>
          </a:bodyPr>
          <a:lstStyle/>
          <a:p>
            <a:pPr algn="ctr" defTabSz="685800" fontAlgn="auto">
              <a:lnSpc>
                <a:spcPct val="200000"/>
              </a:lnSpc>
              <a:spcBef>
                <a:spcPts val="0"/>
              </a:spcBef>
              <a:spcAft>
                <a:spcPts val="0"/>
              </a:spcAft>
              <a:defRPr/>
            </a:pPr>
            <a:r>
              <a:rPr lang="en-US" sz="900" b="1" dirty="0">
                <a:ln w="0"/>
                <a:solidFill>
                  <a:srgbClr val="EE3780"/>
                </a:solidFill>
                <a:latin typeface="Arial" panose="020B0604020202020204" pitchFamily="34" charset="0"/>
                <a:cs typeface="Arial" panose="020B0604020202020204" pitchFamily="34" charset="0"/>
              </a:rPr>
              <a:t>Anti-CD47</a:t>
            </a:r>
          </a:p>
          <a:p>
            <a:pPr algn="ctr" defTabSz="685800" fontAlgn="auto">
              <a:lnSpc>
                <a:spcPct val="200000"/>
              </a:lnSpc>
              <a:spcBef>
                <a:spcPts val="0"/>
              </a:spcBef>
              <a:spcAft>
                <a:spcPts val="0"/>
              </a:spcAft>
              <a:defRPr/>
            </a:pPr>
            <a:r>
              <a:rPr lang="en-US" sz="900" b="1" dirty="0">
                <a:ln w="0"/>
                <a:solidFill>
                  <a:srgbClr val="EE3780"/>
                </a:solidFill>
                <a:latin typeface="Arial" panose="020B0604020202020204" pitchFamily="34" charset="0"/>
                <a:cs typeface="Arial" panose="020B0604020202020204" pitchFamily="34" charset="0"/>
              </a:rPr>
              <a:t> or SIRP</a:t>
            </a:r>
            <a:r>
              <a:rPr lang="en-US" sz="900" b="1" dirty="0">
                <a:ln w="0"/>
                <a:solidFill>
                  <a:srgbClr val="EE3780"/>
                </a:solidFill>
                <a:latin typeface="Symbol" panose="05050102010706020507" pitchFamily="18" charset="2"/>
                <a:cs typeface="Arial" panose="020B0604020202020204" pitchFamily="34" charset="0"/>
              </a:rPr>
              <a:t>a</a:t>
            </a:r>
            <a:r>
              <a:rPr lang="en-US" sz="900" b="1" dirty="0">
                <a:ln w="0"/>
                <a:solidFill>
                  <a:srgbClr val="EE3780"/>
                </a:solidFill>
                <a:latin typeface="Arial" panose="020B0604020202020204" pitchFamily="34" charset="0"/>
                <a:cs typeface="Arial" panose="020B0604020202020204" pitchFamily="34" charset="0"/>
              </a:rPr>
              <a:t>-FC</a:t>
            </a:r>
          </a:p>
        </p:txBody>
      </p:sp>
      <p:sp>
        <p:nvSpPr>
          <p:cNvPr id="22" name="Content Placeholder 1">
            <a:extLst>
              <a:ext uri="{FF2B5EF4-FFF2-40B4-BE49-F238E27FC236}">
                <a16:creationId xmlns:a16="http://schemas.microsoft.com/office/drawing/2014/main" id="{877C009B-4104-4661-AC5A-36302D0D33AA}"/>
              </a:ext>
            </a:extLst>
          </p:cNvPr>
          <p:cNvSpPr txBox="1">
            <a:spLocks/>
          </p:cNvSpPr>
          <p:nvPr/>
        </p:nvSpPr>
        <p:spPr>
          <a:xfrm>
            <a:off x="6405111" y="5726386"/>
            <a:ext cx="5620306" cy="929788"/>
          </a:xfrm>
          <a:prstGeom prst="rect">
            <a:avLst/>
          </a:prstGeom>
        </p:spPr>
        <p:txBody>
          <a:bodyPr>
            <a:normAutofit/>
          </a:bodyPr>
          <a:lst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sz="2000" b="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Wingdings" panose="05000000000000000000" pitchFamily="2" charset="2"/>
              <a:buChar char="§"/>
              <a:defRPr sz="2000" b="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b="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sz="1600" b="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spcBef>
                <a:spcPts val="600"/>
              </a:spcBef>
              <a:spcAft>
                <a:spcPts val="600"/>
              </a:spcAft>
            </a:pPr>
            <a:r>
              <a:rPr lang="en-US" sz="1400" kern="0" dirty="0"/>
              <a:t>Assay quantifies ligand-induced recruitment of SHP-1 to ITIM motifs in C-terminal tail of SIRP</a:t>
            </a:r>
            <a:r>
              <a:rPr lang="en-US" sz="1400" kern="0" dirty="0">
                <a:latin typeface="Symbol" panose="05050102010706020507" pitchFamily="18" charset="2"/>
              </a:rPr>
              <a:t>a</a:t>
            </a:r>
            <a:r>
              <a:rPr lang="en-US" sz="1400" kern="0" dirty="0"/>
              <a:t> in response to phosphorylation</a:t>
            </a:r>
          </a:p>
        </p:txBody>
      </p:sp>
      <p:sp>
        <p:nvSpPr>
          <p:cNvPr id="23" name="TextBox 22">
            <a:extLst>
              <a:ext uri="{FF2B5EF4-FFF2-40B4-BE49-F238E27FC236}">
                <a16:creationId xmlns:a16="http://schemas.microsoft.com/office/drawing/2014/main" id="{4F0A88B7-5C4F-49A3-B2D6-A5059318E6A6}"/>
              </a:ext>
            </a:extLst>
          </p:cNvPr>
          <p:cNvSpPr txBox="1"/>
          <p:nvPr/>
        </p:nvSpPr>
        <p:spPr>
          <a:xfrm>
            <a:off x="7240218" y="1602919"/>
            <a:ext cx="3935349"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a:solidFill>
                  <a:prstClr val="white"/>
                </a:solidFill>
              </a:rPr>
              <a:t>Co-Culture SHP Recruitment Model</a:t>
            </a:r>
          </a:p>
        </p:txBody>
      </p:sp>
      <p:sp>
        <p:nvSpPr>
          <p:cNvPr id="24" name="TextBox 23"/>
          <p:cNvSpPr txBox="1"/>
          <p:nvPr/>
        </p:nvSpPr>
        <p:spPr>
          <a:xfrm>
            <a:off x="3287852" y="2221750"/>
            <a:ext cx="1544012" cy="369332"/>
          </a:xfrm>
          <a:prstGeom prst="rect">
            <a:avLst/>
          </a:prstGeom>
          <a:solidFill>
            <a:schemeClr val="bg1"/>
          </a:solidFill>
        </p:spPr>
        <p:txBody>
          <a:bodyPr wrap="none" rtlCol="0">
            <a:spAutoFit/>
          </a:bodyPr>
          <a:lstStyle/>
          <a:p>
            <a:pPr algn="l"/>
            <a:r>
              <a:rPr lang="en-US" b="1" dirty="0" smtClean="0"/>
              <a:t>Macrophage</a:t>
            </a:r>
          </a:p>
        </p:txBody>
      </p:sp>
      <p:sp>
        <p:nvSpPr>
          <p:cNvPr id="25" name="TextBox 24"/>
          <p:cNvSpPr txBox="1"/>
          <p:nvPr/>
        </p:nvSpPr>
        <p:spPr>
          <a:xfrm>
            <a:off x="228205" y="2221750"/>
            <a:ext cx="1373005" cy="369332"/>
          </a:xfrm>
          <a:prstGeom prst="rect">
            <a:avLst/>
          </a:prstGeom>
          <a:solidFill>
            <a:schemeClr val="bg1"/>
          </a:solidFill>
        </p:spPr>
        <p:txBody>
          <a:bodyPr wrap="none" rtlCol="0">
            <a:spAutoFit/>
          </a:bodyPr>
          <a:lstStyle/>
          <a:p>
            <a:pPr algn="l"/>
            <a:r>
              <a:rPr lang="en-US" b="1" dirty="0" smtClean="0"/>
              <a:t>Tumor Cell</a:t>
            </a:r>
          </a:p>
        </p:txBody>
      </p:sp>
      <p:sp>
        <p:nvSpPr>
          <p:cNvPr id="26" name="Rectangle 25"/>
          <p:cNvSpPr/>
          <p:nvPr/>
        </p:nvSpPr>
        <p:spPr bwMode="auto">
          <a:xfrm>
            <a:off x="4888829" y="3833976"/>
            <a:ext cx="983216" cy="81247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sp>
        <p:nvSpPr>
          <p:cNvPr id="27" name="TextBox 26"/>
          <p:cNvSpPr txBox="1"/>
          <p:nvPr/>
        </p:nvSpPr>
        <p:spPr>
          <a:xfrm>
            <a:off x="1212493" y="5981218"/>
            <a:ext cx="4013150" cy="276999"/>
          </a:xfrm>
          <a:prstGeom prst="rect">
            <a:avLst/>
          </a:prstGeom>
          <a:noFill/>
        </p:spPr>
        <p:txBody>
          <a:bodyPr wrap="none" rtlCol="0">
            <a:spAutoFit/>
          </a:bodyPr>
          <a:lstStyle/>
          <a:p>
            <a:pPr algn="l"/>
            <a:r>
              <a:rPr lang="en-US" sz="1200" dirty="0" smtClean="0">
                <a:solidFill>
                  <a:schemeClr val="bg2"/>
                </a:solidFill>
              </a:rPr>
              <a:t>Adapted from Trends in Cell Biology, 2008. Vol 19, No. 2</a:t>
            </a:r>
          </a:p>
        </p:txBody>
      </p:sp>
      <p:sp>
        <p:nvSpPr>
          <p:cNvPr id="28" name="TextBox 27">
            <a:extLst>
              <a:ext uri="{FF2B5EF4-FFF2-40B4-BE49-F238E27FC236}">
                <a16:creationId xmlns:a16="http://schemas.microsoft.com/office/drawing/2014/main" id="{4F0A88B7-5C4F-49A3-B2D6-A5059318E6A6}"/>
              </a:ext>
            </a:extLst>
          </p:cNvPr>
          <p:cNvSpPr txBox="1"/>
          <p:nvPr/>
        </p:nvSpPr>
        <p:spPr>
          <a:xfrm>
            <a:off x="2408017" y="1602919"/>
            <a:ext cx="1622101"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smtClean="0">
                <a:solidFill>
                  <a:prstClr val="white"/>
                </a:solidFill>
              </a:rPr>
              <a:t>Molecular MOA</a:t>
            </a:r>
            <a:endParaRPr lang="en-US" sz="1600" dirty="0">
              <a:solidFill>
                <a:prstClr val="white"/>
              </a:solidFill>
            </a:endParaRPr>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4632" b="12198"/>
          <a:stretch/>
        </p:blipFill>
        <p:spPr>
          <a:xfrm>
            <a:off x="405255" y="2556837"/>
            <a:ext cx="5392279" cy="2676144"/>
          </a:xfrm>
          <a:prstGeom prst="rect">
            <a:avLst/>
          </a:prstGeom>
        </p:spPr>
      </p:pic>
      <p:sp>
        <p:nvSpPr>
          <p:cNvPr id="30" name="TextBox 29"/>
          <p:cNvSpPr txBox="1"/>
          <p:nvPr/>
        </p:nvSpPr>
        <p:spPr>
          <a:xfrm>
            <a:off x="3963355" y="5267330"/>
            <a:ext cx="1402948" cy="338554"/>
          </a:xfrm>
          <a:prstGeom prst="rect">
            <a:avLst/>
          </a:prstGeom>
          <a:solidFill>
            <a:schemeClr val="accent1"/>
          </a:solidFill>
          <a:ln w="3175">
            <a:solidFill>
              <a:schemeClr val="accent1"/>
            </a:solidFill>
          </a:ln>
        </p:spPr>
        <p:txBody>
          <a:bodyPr wrap="square" rtlCol="0">
            <a:spAutoFit/>
          </a:bodyPr>
          <a:lstStyle>
            <a:defPPr>
              <a:defRPr lang="en-US"/>
            </a:defPPr>
            <a:lvl1pPr algn="ctr" defTabSz="685800" fontAlgn="auto">
              <a:spcBef>
                <a:spcPts val="0"/>
              </a:spcBef>
              <a:spcAft>
                <a:spcPts val="0"/>
              </a:spcAft>
              <a:defRPr sz="1600">
                <a:solidFill>
                  <a:prstClr val="white"/>
                </a:solidFill>
                <a:latin typeface="Arial" panose="020B0604020202020204" pitchFamily="34" charset="0"/>
                <a:cs typeface="Arial" panose="020B0604020202020204" pitchFamily="34" charset="0"/>
              </a:defRPr>
            </a:lvl1pPr>
          </a:lstStyle>
          <a:p>
            <a:r>
              <a:rPr lang="en-US" dirty="0"/>
              <a:t>Phagocytosis</a:t>
            </a:r>
          </a:p>
        </p:txBody>
      </p:sp>
      <p:sp>
        <p:nvSpPr>
          <p:cNvPr id="31" name="Rectangle 30"/>
          <p:cNvSpPr/>
          <p:nvPr/>
        </p:nvSpPr>
        <p:spPr bwMode="auto">
          <a:xfrm>
            <a:off x="4208997" y="3937015"/>
            <a:ext cx="822188" cy="1278879"/>
          </a:xfrm>
          <a:prstGeom prst="rect">
            <a:avLst/>
          </a:prstGeom>
          <a:solidFill>
            <a:schemeClr val="bg1"/>
          </a:solidFill>
          <a:ln w="190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grpSp>
        <p:nvGrpSpPr>
          <p:cNvPr id="32" name="Group 31"/>
          <p:cNvGrpSpPr/>
          <p:nvPr/>
        </p:nvGrpSpPr>
        <p:grpSpPr>
          <a:xfrm>
            <a:off x="4499970" y="3909686"/>
            <a:ext cx="223049" cy="1326555"/>
            <a:chOff x="4463699" y="3748434"/>
            <a:chExt cx="223049" cy="1326555"/>
          </a:xfrm>
        </p:grpSpPr>
        <p:cxnSp>
          <p:nvCxnSpPr>
            <p:cNvPr id="33" name="Straight Connector 32"/>
            <p:cNvCxnSpPr/>
            <p:nvPr/>
          </p:nvCxnSpPr>
          <p:spPr bwMode="auto">
            <a:xfrm>
              <a:off x="4576732" y="3748434"/>
              <a:ext cx="0" cy="1326555"/>
            </a:xfrm>
            <a:prstGeom prst="lin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4463699" y="5067899"/>
              <a:ext cx="223049" cy="921"/>
            </a:xfrm>
            <a:prstGeom prst="lin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Rectangle 34"/>
          <p:cNvSpPr/>
          <p:nvPr/>
        </p:nvSpPr>
        <p:spPr bwMode="auto">
          <a:xfrm>
            <a:off x="4094364" y="3000144"/>
            <a:ext cx="1777681" cy="936871"/>
          </a:xfrm>
          <a:prstGeom prst="rect">
            <a:avLst/>
          </a:prstGeom>
          <a:noFill/>
          <a:ln w="2857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spTree>
    <p:extLst>
      <p:ext uri="{BB962C8B-B14F-4D97-AF65-F5344CB8AC3E}">
        <p14:creationId xmlns:p14="http://schemas.microsoft.com/office/powerpoint/2010/main" val="4030498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PathHunter</a:t>
            </a:r>
            <a:r>
              <a:rPr lang="en-US" baseline="30000" dirty="0" smtClean="0"/>
              <a:t>®</a:t>
            </a:r>
            <a:r>
              <a:rPr lang="en-US" dirty="0" smtClean="0"/>
              <a:t> SIRP</a:t>
            </a:r>
            <a:r>
              <a:rPr lang="el-GR" dirty="0" smtClean="0"/>
              <a:t>α</a:t>
            </a:r>
            <a:r>
              <a:rPr lang="en-US" dirty="0" smtClean="0"/>
              <a:t> </a:t>
            </a:r>
            <a:r>
              <a:rPr lang="en-US" dirty="0"/>
              <a:t>(</a:t>
            </a:r>
            <a:r>
              <a:rPr lang="en-US" dirty="0" smtClean="0"/>
              <a:t>CD47) Signaling Assay</a:t>
            </a:r>
            <a:endParaRPr lang="en-US" dirty="0"/>
          </a:p>
        </p:txBody>
      </p:sp>
      <p:sp>
        <p:nvSpPr>
          <p:cNvPr id="3" name="Slide Number Placeholder 2"/>
          <p:cNvSpPr>
            <a:spLocks noGrp="1"/>
          </p:cNvSpPr>
          <p:nvPr>
            <p:ph type="sldNum" sz="quarter" idx="10"/>
          </p:nvPr>
        </p:nvSpPr>
        <p:spPr/>
        <p:txBody>
          <a:bodyPr/>
          <a:lstStyle/>
          <a:p>
            <a:fld id="{B5A2DACB-D57D-4F82-85E5-B14000CB3121}" type="slidenum">
              <a:rPr lang="en-GB" altLang="en-US" smtClean="0"/>
              <a:pPr/>
              <a:t>19</a:t>
            </a:fld>
            <a:endParaRPr lang="en-GB" altLang="en-US"/>
          </a:p>
        </p:txBody>
      </p:sp>
      <p:sp>
        <p:nvSpPr>
          <p:cNvPr id="4" name="Text Placeholder 3"/>
          <p:cNvSpPr>
            <a:spLocks noGrp="1"/>
          </p:cNvSpPr>
          <p:nvPr>
            <p:ph type="body" sz="quarter" idx="11"/>
          </p:nvPr>
        </p:nvSpPr>
        <p:spPr/>
        <p:txBody>
          <a:bodyPr/>
          <a:lstStyle/>
          <a:p>
            <a:r>
              <a:rPr lang="en-US" dirty="0" smtClean="0"/>
              <a:t>Co-culture model with stable surface expression of SIRP</a:t>
            </a:r>
            <a:r>
              <a:rPr lang="el-GR" dirty="0" smtClean="0"/>
              <a:t>α</a:t>
            </a:r>
            <a:r>
              <a:rPr lang="en-US" dirty="0" smtClean="0"/>
              <a:t> and a stable functional response over 45+ passages</a:t>
            </a:r>
            <a:endParaRPr lang="en-US" dirty="0"/>
          </a:p>
        </p:txBody>
      </p:sp>
      <p:graphicFrame>
        <p:nvGraphicFramePr>
          <p:cNvPr id="7" name="Object 6">
            <a:extLst>
              <a:ext uri="{FF2B5EF4-FFF2-40B4-BE49-F238E27FC236}">
                <a16:creationId xmlns:a16="http://schemas.microsoft.com/office/drawing/2014/main" id="{842E6C4D-B378-4DC8-88A4-F74D51FA4FC8}"/>
              </a:ext>
            </a:extLst>
          </p:cNvPr>
          <p:cNvGraphicFramePr>
            <a:graphicFrameLocks noChangeAspect="1"/>
          </p:cNvGraphicFramePr>
          <p:nvPr>
            <p:extLst/>
          </p:nvPr>
        </p:nvGraphicFramePr>
        <p:xfrm>
          <a:off x="986256" y="1813706"/>
          <a:ext cx="3541713" cy="2392363"/>
        </p:xfrm>
        <a:graphic>
          <a:graphicData uri="http://schemas.openxmlformats.org/presentationml/2006/ole">
            <mc:AlternateContent xmlns:mc="http://schemas.openxmlformats.org/markup-compatibility/2006">
              <mc:Choice xmlns:v="urn:schemas-microsoft-com:vml" Requires="v">
                <p:oleObj spid="_x0000_s13404" name="Prism 7" r:id="rId3" imgW="4401579" imgH="3100366" progId="Prism7.Document">
                  <p:embed/>
                </p:oleObj>
              </mc:Choice>
              <mc:Fallback>
                <p:oleObj name="Prism 7" r:id="rId3" imgW="4401579" imgH="3100366" progId="Prism7.Document">
                  <p:embed/>
                  <p:pic>
                    <p:nvPicPr>
                      <p:cNvPr id="7" name="Object 6">
                        <a:extLst>
                          <a:ext uri="{FF2B5EF4-FFF2-40B4-BE49-F238E27FC236}">
                            <a16:creationId xmlns:a16="http://schemas.microsoft.com/office/drawing/2014/main" id="{842E6C4D-B378-4DC8-88A4-F74D51FA4FC8}"/>
                          </a:ext>
                        </a:extLst>
                      </p:cNvPr>
                      <p:cNvPicPr/>
                      <p:nvPr/>
                    </p:nvPicPr>
                    <p:blipFill>
                      <a:blip r:embed="rId4"/>
                      <a:stretch>
                        <a:fillRect/>
                      </a:stretch>
                    </p:blipFill>
                    <p:spPr>
                      <a:xfrm>
                        <a:off x="986256" y="1813706"/>
                        <a:ext cx="3541713" cy="239236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3C384CC9-0FA4-4A99-B4BF-B46F24B4C22E}"/>
              </a:ext>
            </a:extLst>
          </p:cNvPr>
          <p:cNvSpPr txBox="1"/>
          <p:nvPr/>
        </p:nvSpPr>
        <p:spPr>
          <a:xfrm>
            <a:off x="1527200" y="1423490"/>
            <a:ext cx="2790572"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smtClean="0">
                <a:solidFill>
                  <a:prstClr val="white"/>
                </a:solidFill>
              </a:rPr>
              <a:t>Cell-Presented </a:t>
            </a:r>
            <a:r>
              <a:rPr lang="en-US" sz="1600" dirty="0">
                <a:solidFill>
                  <a:prstClr val="white"/>
                </a:solidFill>
              </a:rPr>
              <a:t>Ligand</a:t>
            </a:r>
          </a:p>
        </p:txBody>
      </p:sp>
      <p:graphicFrame>
        <p:nvGraphicFramePr>
          <p:cNvPr id="11" name="Object 10">
            <a:extLst>
              <a:ext uri="{FF2B5EF4-FFF2-40B4-BE49-F238E27FC236}">
                <a16:creationId xmlns:a16="http://schemas.microsoft.com/office/drawing/2014/main" id="{B66D0CFB-AFF0-42A0-AE66-EE09F23AED7F}"/>
              </a:ext>
            </a:extLst>
          </p:cNvPr>
          <p:cNvGraphicFramePr>
            <a:graphicFrameLocks noChangeAspect="1"/>
          </p:cNvGraphicFramePr>
          <p:nvPr>
            <p:extLst/>
          </p:nvPr>
        </p:nvGraphicFramePr>
        <p:xfrm>
          <a:off x="1047750" y="4027488"/>
          <a:ext cx="3835400" cy="2484437"/>
        </p:xfrm>
        <a:graphic>
          <a:graphicData uri="http://schemas.openxmlformats.org/presentationml/2006/ole">
            <mc:AlternateContent xmlns:mc="http://schemas.openxmlformats.org/markup-compatibility/2006">
              <mc:Choice xmlns:v="urn:schemas-microsoft-com:vml" Requires="v">
                <p:oleObj spid="_x0000_s13405" name="Prism 7" r:id="rId5" imgW="4149844" imgH="2688832" progId="Prism7.Document">
                  <p:embed/>
                </p:oleObj>
              </mc:Choice>
              <mc:Fallback>
                <p:oleObj name="Prism 7" r:id="rId5" imgW="4149844" imgH="2688832" progId="Prism7.Document">
                  <p:embed/>
                  <p:pic>
                    <p:nvPicPr>
                      <p:cNvPr id="11" name="Object 10">
                        <a:extLst>
                          <a:ext uri="{FF2B5EF4-FFF2-40B4-BE49-F238E27FC236}">
                            <a16:creationId xmlns:a16="http://schemas.microsoft.com/office/drawing/2014/main" id="{B66D0CFB-AFF0-42A0-AE66-EE09F23AED7F}"/>
                          </a:ext>
                        </a:extLst>
                      </p:cNvPr>
                      <p:cNvPicPr/>
                      <p:nvPr/>
                    </p:nvPicPr>
                    <p:blipFill>
                      <a:blip r:embed="rId6"/>
                      <a:stretch>
                        <a:fillRect/>
                      </a:stretch>
                    </p:blipFill>
                    <p:spPr>
                      <a:xfrm>
                        <a:off x="1047750" y="4027488"/>
                        <a:ext cx="3835400" cy="2484437"/>
                      </a:xfrm>
                      <a:prstGeom prst="rect">
                        <a:avLst/>
                      </a:prstGeom>
                    </p:spPr>
                  </p:pic>
                </p:oleObj>
              </mc:Fallback>
            </mc:AlternateContent>
          </a:graphicData>
        </a:graphic>
      </p:graphicFrame>
      <p:sp>
        <p:nvSpPr>
          <p:cNvPr id="15" name="TextBox 14"/>
          <p:cNvSpPr txBox="1"/>
          <p:nvPr/>
        </p:nvSpPr>
        <p:spPr>
          <a:xfrm rot="16200000">
            <a:off x="247980" y="2503477"/>
            <a:ext cx="1040670" cy="400110"/>
          </a:xfrm>
          <a:prstGeom prst="rect">
            <a:avLst/>
          </a:prstGeom>
          <a:solidFill>
            <a:schemeClr val="accent2"/>
          </a:solidFill>
        </p:spPr>
        <p:txBody>
          <a:bodyPr wrap="none" rtlCol="0">
            <a:spAutoFit/>
          </a:bodyPr>
          <a:lstStyle/>
          <a:p>
            <a:pPr algn="l"/>
            <a:r>
              <a:rPr lang="en-US" sz="2000" dirty="0" smtClean="0">
                <a:solidFill>
                  <a:schemeClr val="bg1"/>
                </a:solidFill>
              </a:rPr>
              <a:t>Agonist</a:t>
            </a:r>
          </a:p>
        </p:txBody>
      </p:sp>
      <p:sp>
        <p:nvSpPr>
          <p:cNvPr id="16" name="TextBox 15"/>
          <p:cNvSpPr txBox="1"/>
          <p:nvPr/>
        </p:nvSpPr>
        <p:spPr>
          <a:xfrm rot="16200000">
            <a:off x="131541" y="4901237"/>
            <a:ext cx="1396536" cy="400110"/>
          </a:xfrm>
          <a:prstGeom prst="rect">
            <a:avLst/>
          </a:prstGeom>
          <a:solidFill>
            <a:schemeClr val="accent2"/>
          </a:solidFill>
        </p:spPr>
        <p:txBody>
          <a:bodyPr wrap="none" rtlCol="0">
            <a:spAutoFit/>
          </a:bodyPr>
          <a:lstStyle/>
          <a:p>
            <a:pPr algn="l"/>
            <a:r>
              <a:rPr lang="en-US" sz="2000" dirty="0" smtClean="0">
                <a:solidFill>
                  <a:schemeClr val="bg1"/>
                </a:solidFill>
              </a:rPr>
              <a:t>Antagonist</a:t>
            </a:r>
          </a:p>
        </p:txBody>
      </p:sp>
      <p:sp>
        <p:nvSpPr>
          <p:cNvPr id="19" name="TextBox 18">
            <a:extLst>
              <a:ext uri="{FF2B5EF4-FFF2-40B4-BE49-F238E27FC236}">
                <a16:creationId xmlns:a16="http://schemas.microsoft.com/office/drawing/2014/main" id="{2811F89E-B6AF-4CCB-B1D3-91720C65F683}"/>
              </a:ext>
            </a:extLst>
          </p:cNvPr>
          <p:cNvSpPr txBox="1"/>
          <p:nvPr/>
        </p:nvSpPr>
        <p:spPr>
          <a:xfrm>
            <a:off x="10200717" y="2257206"/>
            <a:ext cx="1829188" cy="1077218"/>
          </a:xfrm>
          <a:prstGeom prst="rect">
            <a:avLst/>
          </a:prstGeom>
          <a:noFill/>
        </p:spPr>
        <p:txBody>
          <a:bodyPr wrap="square" rtlCol="0">
            <a:spAutoFit/>
          </a:bodyPr>
          <a:lstStyle/>
          <a:p>
            <a:pPr algn="l"/>
            <a:r>
              <a:rPr lang="en-US" sz="1600" dirty="0" smtClean="0">
                <a:solidFill>
                  <a:srgbClr val="D60093"/>
                </a:solidFill>
              </a:rPr>
              <a:t>SIRP</a:t>
            </a:r>
            <a:r>
              <a:rPr lang="el-GR" sz="1600" dirty="0" smtClean="0">
                <a:solidFill>
                  <a:srgbClr val="D60093"/>
                </a:solidFill>
              </a:rPr>
              <a:t>α</a:t>
            </a:r>
            <a:r>
              <a:rPr lang="en-US" sz="1600" dirty="0" smtClean="0">
                <a:solidFill>
                  <a:srgbClr val="D60093"/>
                </a:solidFill>
              </a:rPr>
              <a:t> expression varies </a:t>
            </a:r>
            <a:r>
              <a:rPr lang="en-US" sz="1600" dirty="0">
                <a:solidFill>
                  <a:srgbClr val="D60093"/>
                </a:solidFill>
              </a:rPr>
              <a:t>by </a:t>
            </a:r>
            <a:r>
              <a:rPr lang="en-US" sz="1600" dirty="0" smtClean="0">
                <a:solidFill>
                  <a:srgbClr val="D60093"/>
                </a:solidFill>
              </a:rPr>
              <a:t>&lt;20% </a:t>
            </a:r>
            <a:r>
              <a:rPr lang="en-US" sz="1600" dirty="0">
                <a:solidFill>
                  <a:srgbClr val="D60093"/>
                </a:solidFill>
              </a:rPr>
              <a:t>RSD over </a:t>
            </a:r>
            <a:r>
              <a:rPr lang="en-US" sz="1600" dirty="0" smtClean="0">
                <a:solidFill>
                  <a:srgbClr val="D60093"/>
                </a:solidFill>
              </a:rPr>
              <a:t>45 </a:t>
            </a:r>
            <a:r>
              <a:rPr lang="en-US" sz="1600" dirty="0">
                <a:solidFill>
                  <a:srgbClr val="D60093"/>
                </a:solidFill>
              </a:rPr>
              <a:t>passages</a:t>
            </a:r>
          </a:p>
        </p:txBody>
      </p:sp>
      <p:sp>
        <p:nvSpPr>
          <p:cNvPr id="20" name="TextBox 19">
            <a:extLst>
              <a:ext uri="{FF2B5EF4-FFF2-40B4-BE49-F238E27FC236}">
                <a16:creationId xmlns:a16="http://schemas.microsoft.com/office/drawing/2014/main" id="{B54C37C0-2F1E-469C-8D59-74C31B56C816}"/>
              </a:ext>
            </a:extLst>
          </p:cNvPr>
          <p:cNvSpPr txBox="1"/>
          <p:nvPr/>
        </p:nvSpPr>
        <p:spPr>
          <a:xfrm>
            <a:off x="10200717" y="4583654"/>
            <a:ext cx="1829188" cy="1323439"/>
          </a:xfrm>
          <a:prstGeom prst="rect">
            <a:avLst/>
          </a:prstGeom>
          <a:noFill/>
        </p:spPr>
        <p:txBody>
          <a:bodyPr wrap="square" rtlCol="0">
            <a:spAutoFit/>
          </a:bodyPr>
          <a:lstStyle/>
          <a:p>
            <a:pPr algn="l"/>
            <a:r>
              <a:rPr lang="en-US" sz="1600" dirty="0">
                <a:solidFill>
                  <a:srgbClr val="D60093"/>
                </a:solidFill>
              </a:rPr>
              <a:t>S/B :</a:t>
            </a:r>
            <a:r>
              <a:rPr lang="en-US" sz="1600" dirty="0" smtClean="0">
                <a:solidFill>
                  <a:srgbClr val="D60093"/>
                </a:solidFill>
              </a:rPr>
              <a:t> 17% </a:t>
            </a:r>
            <a:r>
              <a:rPr lang="en-US" sz="1600" dirty="0">
                <a:solidFill>
                  <a:srgbClr val="D60093"/>
                </a:solidFill>
              </a:rPr>
              <a:t>RSD over </a:t>
            </a:r>
            <a:r>
              <a:rPr lang="en-US" sz="1600" dirty="0" smtClean="0">
                <a:solidFill>
                  <a:srgbClr val="D60093"/>
                </a:solidFill>
              </a:rPr>
              <a:t>45 passages</a:t>
            </a:r>
          </a:p>
          <a:p>
            <a:pPr algn="l"/>
            <a:endParaRPr lang="en-US" sz="1600" dirty="0">
              <a:solidFill>
                <a:srgbClr val="D60093"/>
              </a:solidFill>
            </a:endParaRPr>
          </a:p>
          <a:p>
            <a:pPr algn="l"/>
            <a:r>
              <a:rPr lang="en-US" sz="1600" dirty="0">
                <a:solidFill>
                  <a:srgbClr val="D60093"/>
                </a:solidFill>
              </a:rPr>
              <a:t>IC</a:t>
            </a:r>
            <a:r>
              <a:rPr lang="en-US" sz="1600" baseline="-25000" dirty="0">
                <a:solidFill>
                  <a:srgbClr val="D60093"/>
                </a:solidFill>
              </a:rPr>
              <a:t>50</a:t>
            </a:r>
            <a:r>
              <a:rPr lang="en-US" sz="1600" dirty="0">
                <a:solidFill>
                  <a:srgbClr val="D60093"/>
                </a:solidFill>
              </a:rPr>
              <a:t> :</a:t>
            </a:r>
            <a:r>
              <a:rPr lang="en-US" sz="1600" dirty="0" smtClean="0">
                <a:solidFill>
                  <a:srgbClr val="D60093"/>
                </a:solidFill>
              </a:rPr>
              <a:t> &lt;19% </a:t>
            </a:r>
            <a:r>
              <a:rPr lang="en-US" sz="1600" dirty="0">
                <a:solidFill>
                  <a:srgbClr val="D60093"/>
                </a:solidFill>
              </a:rPr>
              <a:t>RSD over </a:t>
            </a:r>
            <a:r>
              <a:rPr lang="en-US" sz="1600" dirty="0" smtClean="0">
                <a:solidFill>
                  <a:srgbClr val="D60093"/>
                </a:solidFill>
              </a:rPr>
              <a:t>45 </a:t>
            </a:r>
            <a:r>
              <a:rPr lang="en-US" sz="1600" dirty="0">
                <a:solidFill>
                  <a:srgbClr val="D60093"/>
                </a:solidFill>
              </a:rPr>
              <a:t>passages</a:t>
            </a:r>
          </a:p>
        </p:txBody>
      </p:sp>
      <p:sp>
        <p:nvSpPr>
          <p:cNvPr id="21" name="TextBox 20">
            <a:extLst>
              <a:ext uri="{FF2B5EF4-FFF2-40B4-BE49-F238E27FC236}">
                <a16:creationId xmlns:a16="http://schemas.microsoft.com/office/drawing/2014/main" id="{CBD120C3-C105-4559-B5A5-4C2F6452B55F}"/>
              </a:ext>
            </a:extLst>
          </p:cNvPr>
          <p:cNvSpPr txBox="1"/>
          <p:nvPr/>
        </p:nvSpPr>
        <p:spPr>
          <a:xfrm>
            <a:off x="6781200" y="3881120"/>
            <a:ext cx="3154037"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smtClean="0"/>
              <a:t>Stable </a:t>
            </a:r>
            <a:r>
              <a:rPr lang="en-US" sz="1600" dirty="0"/>
              <a:t>Functional Response</a:t>
            </a:r>
            <a:endParaRPr lang="en-US" sz="1600" dirty="0">
              <a:solidFill>
                <a:prstClr val="white"/>
              </a:solidFill>
            </a:endParaRPr>
          </a:p>
        </p:txBody>
      </p:sp>
      <p:graphicFrame>
        <p:nvGraphicFramePr>
          <p:cNvPr id="22" name="Object 21"/>
          <p:cNvGraphicFramePr>
            <a:graphicFrameLocks noChangeAspect="1"/>
          </p:cNvGraphicFramePr>
          <p:nvPr>
            <p:extLst/>
          </p:nvPr>
        </p:nvGraphicFramePr>
        <p:xfrm>
          <a:off x="6550494" y="4133030"/>
          <a:ext cx="3602053" cy="2377440"/>
        </p:xfrm>
        <a:graphic>
          <a:graphicData uri="http://schemas.openxmlformats.org/presentationml/2006/ole">
            <mc:AlternateContent xmlns:mc="http://schemas.openxmlformats.org/markup-compatibility/2006">
              <mc:Choice xmlns:v="urn:schemas-microsoft-com:vml" Requires="v">
                <p:oleObj spid="_x0000_s13406" name="Prism 7" r:id="rId7" imgW="4063051" imgH="2680911" progId="Prism7.Document">
                  <p:embed/>
                </p:oleObj>
              </mc:Choice>
              <mc:Fallback>
                <p:oleObj name="Prism 7" r:id="rId7" imgW="4063051" imgH="2680911" progId="Prism7.Document">
                  <p:embed/>
                  <p:pic>
                    <p:nvPicPr>
                      <p:cNvPr id="22" name="Object 21"/>
                      <p:cNvPicPr/>
                      <p:nvPr/>
                    </p:nvPicPr>
                    <p:blipFill>
                      <a:blip r:embed="rId8"/>
                      <a:stretch>
                        <a:fillRect/>
                      </a:stretch>
                    </p:blipFill>
                    <p:spPr>
                      <a:xfrm>
                        <a:off x="6550494" y="4133030"/>
                        <a:ext cx="3602053" cy="2377440"/>
                      </a:xfrm>
                      <a:prstGeom prst="rect">
                        <a:avLst/>
                      </a:prstGeom>
                    </p:spPr>
                  </p:pic>
                </p:oleObj>
              </mc:Fallback>
            </mc:AlternateContent>
          </a:graphicData>
        </a:graphic>
      </p:graphicFrame>
      <p:grpSp>
        <p:nvGrpSpPr>
          <p:cNvPr id="24" name="Group 23"/>
          <p:cNvGrpSpPr/>
          <p:nvPr/>
        </p:nvGrpSpPr>
        <p:grpSpPr>
          <a:xfrm>
            <a:off x="7025040" y="1713775"/>
            <a:ext cx="2626410" cy="2103120"/>
            <a:chOff x="7025040" y="1713775"/>
            <a:chExt cx="2626410" cy="2103120"/>
          </a:xfrm>
        </p:grpSpPr>
        <p:pic>
          <p:nvPicPr>
            <p:cNvPr id="17" name="Picture 16">
              <a:extLst>
                <a:ext uri="{FF2B5EF4-FFF2-40B4-BE49-F238E27FC236}">
                  <a16:creationId xmlns:a16="http://schemas.microsoft.com/office/drawing/2014/main" id="{1E18CE85-A618-4A8B-9076-FF0AD3520E61}"/>
                </a:ext>
              </a:extLst>
            </p:cNvPr>
            <p:cNvPicPr>
              <a:picLocks noChangeAspect="1"/>
            </p:cNvPicPr>
            <p:nvPr/>
          </p:nvPicPr>
          <p:blipFill rotWithShape="1">
            <a:blip r:embed="rId9">
              <a:extLst>
                <a:ext uri="{28A0092B-C50C-407E-A947-70E740481C1C}">
                  <a14:useLocalDpi xmlns:a14="http://schemas.microsoft.com/office/drawing/2010/main" val="0"/>
                </a:ext>
              </a:extLst>
            </a:blip>
            <a:srcRect l="13483" t="4803" r="14167" b="26908"/>
            <a:stretch/>
          </p:blipFill>
          <p:spPr>
            <a:xfrm>
              <a:off x="7025040" y="1713775"/>
              <a:ext cx="2560924" cy="2103120"/>
            </a:xfrm>
            <a:prstGeom prst="rect">
              <a:avLst/>
            </a:prstGeom>
          </p:spPr>
        </p:pic>
        <p:sp>
          <p:nvSpPr>
            <p:cNvPr id="23" name="TextBox 22"/>
            <p:cNvSpPr txBox="1"/>
            <p:nvPr/>
          </p:nvSpPr>
          <p:spPr>
            <a:xfrm>
              <a:off x="8870467" y="1769557"/>
              <a:ext cx="780983" cy="338554"/>
            </a:xfrm>
            <a:prstGeom prst="rect">
              <a:avLst/>
            </a:prstGeom>
            <a:noFill/>
          </p:spPr>
          <p:txBody>
            <a:bodyPr wrap="none" rtlCol="0">
              <a:spAutoFit/>
            </a:bodyPr>
            <a:lstStyle/>
            <a:p>
              <a:pPr algn="l"/>
              <a:r>
                <a:rPr lang="en-US" sz="1600" dirty="0" smtClean="0">
                  <a:solidFill>
                    <a:schemeClr val="accent6">
                      <a:lumMod val="10000"/>
                    </a:schemeClr>
                  </a:solidFill>
                </a:rPr>
                <a:t>SIRP</a:t>
              </a:r>
              <a:r>
                <a:rPr lang="el-GR" sz="1600" dirty="0" smtClean="0">
                  <a:solidFill>
                    <a:schemeClr val="accent6">
                      <a:lumMod val="10000"/>
                    </a:schemeClr>
                  </a:solidFill>
                </a:rPr>
                <a:t>α</a:t>
              </a:r>
              <a:endParaRPr lang="en-US" sz="1600" dirty="0" smtClean="0">
                <a:solidFill>
                  <a:schemeClr val="accent6">
                    <a:lumMod val="10000"/>
                  </a:schemeClr>
                </a:solidFill>
              </a:endParaRPr>
            </a:p>
          </p:txBody>
        </p:sp>
      </p:grpSp>
      <p:sp>
        <p:nvSpPr>
          <p:cNvPr id="18" name="TextBox 17">
            <a:extLst>
              <a:ext uri="{FF2B5EF4-FFF2-40B4-BE49-F238E27FC236}">
                <a16:creationId xmlns:a16="http://schemas.microsoft.com/office/drawing/2014/main" id="{F282BE81-C6F8-4064-BDBD-FE35A6162FE3}"/>
              </a:ext>
            </a:extLst>
          </p:cNvPr>
          <p:cNvSpPr txBox="1"/>
          <p:nvPr/>
        </p:nvSpPr>
        <p:spPr>
          <a:xfrm>
            <a:off x="6575948" y="1423490"/>
            <a:ext cx="3529504"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smtClean="0"/>
              <a:t>Stable SIRP</a:t>
            </a:r>
            <a:r>
              <a:rPr lang="el-GR" sz="1600" dirty="0"/>
              <a:t>α</a:t>
            </a:r>
            <a:r>
              <a:rPr lang="en-US" sz="1600" dirty="0"/>
              <a:t> Surface Expression</a:t>
            </a:r>
            <a:endParaRPr lang="en-US" sz="1600" dirty="0">
              <a:solidFill>
                <a:prstClr val="white"/>
              </a:solidFill>
            </a:endParaRPr>
          </a:p>
        </p:txBody>
      </p:sp>
    </p:spTree>
    <p:extLst>
      <p:ext uri="{BB962C8B-B14F-4D97-AF65-F5344CB8AC3E}">
        <p14:creationId xmlns:p14="http://schemas.microsoft.com/office/powerpoint/2010/main" val="1668738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P spid="21"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7354" r="1866"/>
          <a:stretch/>
        </p:blipFill>
        <p:spPr>
          <a:xfrm>
            <a:off x="-31442" y="2667486"/>
            <a:ext cx="4983157" cy="2220625"/>
          </a:xfrm>
          <a:prstGeom prst="rect">
            <a:avLst/>
          </a:prstGeom>
          <a:ln>
            <a:noFill/>
          </a:ln>
          <a:effectLst>
            <a:softEdge rad="112500"/>
          </a:effectLst>
        </p:spPr>
      </p:pic>
      <p:sp>
        <p:nvSpPr>
          <p:cNvPr id="2" name="Title 1"/>
          <p:cNvSpPr>
            <a:spLocks noGrp="1"/>
          </p:cNvSpPr>
          <p:nvPr>
            <p:ph type="title"/>
          </p:nvPr>
        </p:nvSpPr>
        <p:spPr>
          <a:xfrm>
            <a:off x="378884" y="142875"/>
            <a:ext cx="8765116" cy="762000"/>
          </a:xfrm>
        </p:spPr>
        <p:txBody>
          <a:bodyPr>
            <a:normAutofit fontScale="90000"/>
          </a:bodyPr>
          <a:lstStyle/>
          <a:p>
            <a:r>
              <a:rPr lang="en-US" sz="2400" dirty="0" smtClean="0"/>
              <a:t>Eurofins DiscoverX</a:t>
            </a:r>
            <a:br>
              <a:rPr lang="en-US" sz="2400" dirty="0" smtClean="0"/>
            </a:br>
            <a:r>
              <a:rPr lang="en-US" sz="2400" dirty="0" smtClean="0"/>
              <a:t>Strong </a:t>
            </a:r>
            <a:r>
              <a:rPr lang="en-US" sz="2400" dirty="0"/>
              <a:t>Foundation | Technical Expertise | </a:t>
            </a:r>
            <a:r>
              <a:rPr lang="en-US" sz="2400" dirty="0" smtClean="0"/>
              <a:t>End-to-End Solutions</a:t>
            </a:r>
            <a:endParaRPr lang="en-US" sz="1700" i="1" dirty="0">
              <a:solidFill>
                <a:schemeClr val="accent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48D0F-A7DB-49A9-A4F5-7BAE5F34DA93}" type="slidenum">
              <a:rPr kumimoji="0" lang="en-GB" sz="900" b="0" i="0" u="none" strike="noStrike" kern="1200" cap="none" spc="0" normalizeH="0" baseline="0" noProof="0" smtClean="0">
                <a:ln>
                  <a:noFill/>
                </a:ln>
                <a:solidFill>
                  <a:srgbClr val="00388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003883"/>
              </a:solidFill>
              <a:effectLst/>
              <a:uLnTx/>
              <a:uFillTx/>
              <a:latin typeface="Arial"/>
              <a:ea typeface="+mn-ea"/>
              <a:cs typeface="+mn-cs"/>
            </a:endParaRPr>
          </a:p>
        </p:txBody>
      </p:sp>
      <p:sp>
        <p:nvSpPr>
          <p:cNvPr id="44" name="Rounded Rectangle 43"/>
          <p:cNvSpPr>
            <a:spLocks/>
          </p:cNvSpPr>
          <p:nvPr/>
        </p:nvSpPr>
        <p:spPr bwMode="auto">
          <a:xfrm>
            <a:off x="4995897" y="3366849"/>
            <a:ext cx="1737360" cy="822960"/>
          </a:xfrm>
          <a:prstGeom prst="roundRect">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mn-cs"/>
              </a:rPr>
              <a:t>Deep Domain Expertise</a:t>
            </a:r>
          </a:p>
        </p:txBody>
      </p:sp>
      <p:grpSp>
        <p:nvGrpSpPr>
          <p:cNvPr id="30" name="Group 29"/>
          <p:cNvGrpSpPr/>
          <p:nvPr/>
        </p:nvGrpSpPr>
        <p:grpSpPr>
          <a:xfrm>
            <a:off x="6777439" y="3000559"/>
            <a:ext cx="5407340" cy="1554480"/>
            <a:chOff x="6837950" y="2600534"/>
            <a:chExt cx="5346907" cy="1554480"/>
          </a:xfrm>
        </p:grpSpPr>
        <p:sp>
          <p:nvSpPr>
            <p:cNvPr id="28" name="Rounded Rectangle 27"/>
            <p:cNvSpPr>
              <a:spLocks/>
            </p:cNvSpPr>
            <p:nvPr/>
          </p:nvSpPr>
          <p:spPr bwMode="auto">
            <a:xfrm>
              <a:off x="7083899" y="2604718"/>
              <a:ext cx="5100958" cy="1546112"/>
            </a:xfrm>
            <a:prstGeom prst="roundRect">
              <a:avLst>
                <a:gd name="adj" fmla="val 4267"/>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6350" lvl="0" indent="-6350">
                <a:defRPr/>
              </a:pPr>
              <a:r>
                <a:rPr lang="en-US" sz="1400" dirty="0">
                  <a:solidFill>
                    <a:srgbClr val="AB3F97"/>
                  </a:solidFill>
                </a:rPr>
                <a:t>Over 45 years of cumulative technical experience </a:t>
              </a:r>
              <a:r>
                <a:rPr lang="en-US" sz="1400" dirty="0" smtClean="0">
                  <a:solidFill>
                    <a:srgbClr val="AB3F97"/>
                  </a:solidFill>
                </a:rPr>
                <a:t>in</a:t>
              </a:r>
              <a:endParaRPr kumimoji="0" lang="en-US" sz="1400" b="0" i="0" u="none" strike="noStrike" kern="1200" cap="none" spc="0" normalizeH="0" baseline="0" noProof="0" dirty="0" smtClean="0">
                <a:ln>
                  <a:noFill/>
                </a:ln>
                <a:solidFill>
                  <a:srgbClr val="AB3F97"/>
                </a:solidFill>
                <a:effectLst/>
                <a:uLnTx/>
                <a:uFillTx/>
                <a:latin typeface="Arial"/>
                <a:ea typeface="+mn-ea"/>
                <a:cs typeface="+mn-cs"/>
              </a:endParaRPr>
            </a:p>
            <a:p>
              <a:pPr marL="508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003883"/>
                  </a:solidFill>
                  <a:effectLst/>
                  <a:uLnTx/>
                  <a:uFillTx/>
                  <a:latin typeface="Arial"/>
                  <a:ea typeface="+mn-ea"/>
                  <a:cs typeface="+mn-cs"/>
                </a:rPr>
                <a:t>Cell </a:t>
              </a:r>
              <a:r>
                <a:rPr kumimoji="0" lang="en-US" sz="1400" b="1" i="0" u="none" strike="noStrike" kern="1200" cap="none" spc="0" normalizeH="0" baseline="0" noProof="0" dirty="0">
                  <a:ln>
                    <a:noFill/>
                  </a:ln>
                  <a:solidFill>
                    <a:srgbClr val="003883"/>
                  </a:solidFill>
                  <a:effectLst/>
                  <a:uLnTx/>
                  <a:uFillTx/>
                  <a:latin typeface="Arial"/>
                  <a:ea typeface="+mn-ea"/>
                  <a:cs typeface="+mn-cs"/>
                </a:rPr>
                <a:t>line engineering </a:t>
              </a:r>
              <a:r>
                <a:rPr kumimoji="0" lang="en-US" sz="1400" b="1" i="0" u="none" strike="noStrike" kern="1200" cap="none" spc="0" normalizeH="0" baseline="0" noProof="0" dirty="0" smtClean="0">
                  <a:ln>
                    <a:noFill/>
                  </a:ln>
                  <a:solidFill>
                    <a:srgbClr val="003883"/>
                  </a:solidFill>
                  <a:effectLst/>
                  <a:uLnTx/>
                  <a:uFillTx/>
                  <a:latin typeface="Arial"/>
                  <a:ea typeface="+mn-ea"/>
                  <a:cs typeface="+mn-cs"/>
                </a:rPr>
                <a:t>&amp; characterization</a:t>
              </a:r>
            </a:p>
            <a:p>
              <a:pPr marL="508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003883"/>
                  </a:solidFill>
                  <a:effectLst/>
                  <a:uLnTx/>
                  <a:uFillTx/>
                  <a:latin typeface="Arial"/>
                  <a:ea typeface="+mn-ea"/>
                  <a:cs typeface="+mn-cs"/>
                </a:rPr>
                <a:t>Bioassay development, optimization &amp; qualification</a:t>
              </a:r>
            </a:p>
            <a:p>
              <a:pPr marL="50800" lvl="0" indent="-285750">
                <a:buFont typeface="Arial" panose="020B0604020202020204" pitchFamily="34" charset="0"/>
                <a:buChar char="•"/>
                <a:defRPr/>
              </a:pPr>
              <a:r>
                <a:rPr lang="en-US" sz="1400" dirty="0" smtClean="0">
                  <a:solidFill>
                    <a:srgbClr val="003883"/>
                  </a:solidFill>
                </a:rPr>
                <a:t>Analytical Cell Banks</a:t>
              </a:r>
            </a:p>
            <a:p>
              <a:pPr marL="50800" lvl="0" indent="-285750">
                <a:buFont typeface="Arial" panose="020B0604020202020204" pitchFamily="34" charset="0"/>
                <a:buChar char="•"/>
                <a:defRPr/>
              </a:pPr>
              <a:r>
                <a:rPr lang="en-US" sz="1400" dirty="0" smtClean="0">
                  <a:solidFill>
                    <a:srgbClr val="003883"/>
                  </a:solidFill>
                </a:rPr>
                <a:t>Membrane </a:t>
              </a:r>
              <a:r>
                <a:rPr lang="en-US" sz="1400" dirty="0">
                  <a:solidFill>
                    <a:srgbClr val="003883"/>
                  </a:solidFill>
                </a:rPr>
                <a:t>Preps and Frozen Assay Ready Cells</a:t>
              </a:r>
            </a:p>
            <a:p>
              <a:pPr marL="50800" lvl="0" indent="-285750">
                <a:buFont typeface="Arial" panose="020B0604020202020204" pitchFamily="34" charset="0"/>
                <a:buChar char="•"/>
                <a:defRPr/>
              </a:pPr>
              <a:r>
                <a:rPr lang="en-US" sz="1400" dirty="0">
                  <a:solidFill>
                    <a:srgbClr val="003883"/>
                  </a:solidFill>
                </a:rPr>
                <a:t>Bulk Enzyme </a:t>
              </a:r>
              <a:r>
                <a:rPr lang="en-US" sz="1400" dirty="0" smtClean="0">
                  <a:solidFill>
                    <a:srgbClr val="003883"/>
                  </a:solidFill>
                </a:rPr>
                <a:t>Production</a:t>
              </a:r>
              <a:endParaRPr lang="en-US" sz="1400" dirty="0">
                <a:solidFill>
                  <a:srgbClr val="003883"/>
                </a:solidFill>
              </a:endParaRPr>
            </a:p>
          </p:txBody>
        </p:sp>
        <p:grpSp>
          <p:nvGrpSpPr>
            <p:cNvPr id="22" name="Group 21"/>
            <p:cNvGrpSpPr/>
            <p:nvPr/>
          </p:nvGrpSpPr>
          <p:grpSpPr>
            <a:xfrm>
              <a:off x="6837950" y="2600534"/>
              <a:ext cx="5344729" cy="1554480"/>
              <a:chOff x="6837950" y="2600534"/>
              <a:chExt cx="5344729" cy="1554480"/>
            </a:xfrm>
          </p:grpSpPr>
          <p:sp>
            <p:nvSpPr>
              <p:cNvPr id="46" name="Left Brace 45"/>
              <p:cNvSpPr/>
              <p:nvPr/>
            </p:nvSpPr>
            <p:spPr bwMode="auto">
              <a:xfrm>
                <a:off x="6837950" y="2600534"/>
                <a:ext cx="419522" cy="1554480"/>
              </a:xfrm>
              <a:prstGeom prst="leftBrace">
                <a:avLst>
                  <a:gd name="adj1" fmla="val 24061"/>
                  <a:gd name="adj2" fmla="val 50000"/>
                </a:avLst>
              </a:prstGeom>
              <a:noFill/>
              <a:ln w="25400"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3883"/>
                  </a:solidFill>
                  <a:effectLst/>
                  <a:uLnTx/>
                  <a:uFillTx/>
                  <a:latin typeface="Arial"/>
                  <a:ea typeface="+mn-ea"/>
                  <a:cs typeface="+mn-cs"/>
                </a:endParaRPr>
              </a:p>
            </p:txBody>
          </p:sp>
          <p:cxnSp>
            <p:nvCxnSpPr>
              <p:cNvPr id="7" name="Straight Connector 6"/>
              <p:cNvCxnSpPr/>
              <p:nvPr/>
            </p:nvCxnSpPr>
            <p:spPr bwMode="auto">
              <a:xfrm>
                <a:off x="7248151" y="2600534"/>
                <a:ext cx="4934528" cy="0"/>
              </a:xfrm>
              <a:prstGeom prst="line">
                <a:avLst/>
              </a:prstGeom>
              <a:solidFill>
                <a:schemeClr val="accent1"/>
              </a:solidFill>
              <a:ln w="25400"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3" name="Rounded Rectangle 52"/>
          <p:cNvSpPr>
            <a:spLocks/>
          </p:cNvSpPr>
          <p:nvPr/>
        </p:nvSpPr>
        <p:spPr bwMode="auto">
          <a:xfrm>
            <a:off x="4995897" y="5163145"/>
            <a:ext cx="1737360" cy="822960"/>
          </a:xfrm>
          <a:prstGeom prst="roundRect">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mn-cs"/>
              </a:rPr>
              <a:t> Established Brand </a:t>
            </a:r>
          </a:p>
        </p:txBody>
      </p:sp>
      <p:grpSp>
        <p:nvGrpSpPr>
          <p:cNvPr id="42" name="Group 41"/>
          <p:cNvGrpSpPr/>
          <p:nvPr/>
        </p:nvGrpSpPr>
        <p:grpSpPr>
          <a:xfrm>
            <a:off x="6777439" y="4745175"/>
            <a:ext cx="5411576" cy="1658900"/>
            <a:chOff x="6502039" y="4648533"/>
            <a:chExt cx="5686824" cy="1688114"/>
          </a:xfrm>
        </p:grpSpPr>
        <p:sp>
          <p:nvSpPr>
            <p:cNvPr id="54" name="Rounded Rectangle 53"/>
            <p:cNvSpPr>
              <a:spLocks/>
            </p:cNvSpPr>
            <p:nvPr/>
          </p:nvSpPr>
          <p:spPr bwMode="auto">
            <a:xfrm>
              <a:off x="6726205" y="4773242"/>
              <a:ext cx="5462658" cy="1510445"/>
            </a:xfrm>
            <a:prstGeom prst="roundRect">
              <a:avLst>
                <a:gd name="adj" fmla="val 4267"/>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AB3F97"/>
                  </a:solidFill>
                  <a:effectLst/>
                  <a:uLnTx/>
                  <a:uFillTx/>
                  <a:latin typeface="Arial"/>
                  <a:ea typeface="+mn-ea"/>
                  <a:cs typeface="+mn-cs"/>
                </a:rPr>
                <a:t>Successfully implemented at global Pharma, Biotech &amp; CRO</a:t>
              </a:r>
              <a:endParaRPr kumimoji="0" lang="en-US" sz="1400" b="0" i="0" u="none" strike="noStrike" kern="1200" cap="none" spc="0" normalizeH="0" baseline="0" noProof="0" dirty="0">
                <a:ln>
                  <a:noFill/>
                </a:ln>
                <a:solidFill>
                  <a:srgbClr val="AB3F97"/>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003883"/>
                  </a:solidFill>
                  <a:effectLst/>
                  <a:uLnTx/>
                  <a:uFillTx/>
                  <a:latin typeface="Arial"/>
                </a:rPr>
                <a:t>Products implemented in discovery </a:t>
              </a:r>
              <a:r>
                <a:rPr lang="en-US" sz="1400" b="1" dirty="0">
                  <a:solidFill>
                    <a:srgbClr val="003883"/>
                  </a:solidFill>
                  <a:latin typeface="Arial"/>
                </a:rPr>
                <a:t>&amp;</a:t>
              </a:r>
              <a:r>
                <a:rPr kumimoji="0" lang="en-US" sz="1400" b="1" i="0" u="none" strike="noStrike" kern="1200" cap="none" spc="0" normalizeH="0" baseline="0" noProof="0" dirty="0" smtClean="0">
                  <a:ln>
                    <a:noFill/>
                  </a:ln>
                  <a:solidFill>
                    <a:srgbClr val="003883"/>
                  </a:solidFill>
                  <a:effectLst/>
                  <a:uLnTx/>
                  <a:uFillTx/>
                  <a:latin typeface="Arial"/>
                </a:rPr>
                <a:t> development</a:t>
              </a:r>
              <a:endParaRPr kumimoji="0" lang="en-US" sz="1400" b="1" i="0" u="none" strike="noStrike" kern="1200" cap="none" spc="0" normalizeH="0" baseline="0" noProof="0" dirty="0">
                <a:ln>
                  <a:noFill/>
                </a:ln>
                <a:solidFill>
                  <a:srgbClr val="003883"/>
                </a:solidFill>
                <a:effectLst/>
                <a:uLnTx/>
                <a:uFillTx/>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883"/>
                  </a:solidFill>
                  <a:effectLst/>
                  <a:uLnTx/>
                  <a:uFillTx/>
                  <a:latin typeface="Arial"/>
                  <a:ea typeface="+mn-ea"/>
                  <a:cs typeface="+mn-cs"/>
                </a:rPr>
                <a:t>Over </a:t>
              </a:r>
              <a:r>
                <a:rPr kumimoji="0" lang="en-US" sz="1400" b="0" i="0" u="none" strike="noStrike" kern="1200" cap="none" spc="0" normalizeH="0" baseline="0" noProof="0" dirty="0" smtClean="0">
                  <a:ln>
                    <a:noFill/>
                  </a:ln>
                  <a:solidFill>
                    <a:srgbClr val="003883"/>
                  </a:solidFill>
                  <a:effectLst/>
                  <a:uLnTx/>
                  <a:uFillTx/>
                  <a:latin typeface="Arial"/>
                  <a:ea typeface="+mn-ea"/>
                  <a:cs typeface="+mn-cs"/>
                </a:rPr>
                <a:t>50 billion </a:t>
              </a:r>
              <a:r>
                <a:rPr kumimoji="0" lang="en-US" sz="1400" b="0" i="0" u="none" strike="noStrike" kern="1200" cap="none" spc="0" normalizeH="0" baseline="0" noProof="0" dirty="0">
                  <a:ln>
                    <a:noFill/>
                  </a:ln>
                  <a:solidFill>
                    <a:srgbClr val="003883"/>
                  </a:solidFill>
                  <a:effectLst/>
                  <a:uLnTx/>
                  <a:uFillTx/>
                  <a:latin typeface="Arial"/>
                  <a:ea typeface="+mn-ea"/>
                  <a:cs typeface="+mn-cs"/>
                </a:rPr>
                <a:t>data points </a:t>
              </a:r>
              <a:r>
                <a:rPr kumimoji="0" lang="en-US" sz="1400" b="0" i="0" u="none" strike="noStrike" kern="1200" cap="none" spc="0" normalizeH="0" baseline="0" noProof="0" dirty="0" smtClean="0">
                  <a:ln>
                    <a:noFill/>
                  </a:ln>
                  <a:solidFill>
                    <a:srgbClr val="003883"/>
                  </a:solidFill>
                  <a:effectLst/>
                  <a:uLnTx/>
                  <a:uFillTx/>
                  <a:latin typeface="Arial"/>
                  <a:ea typeface="+mn-ea"/>
                  <a:cs typeface="+mn-cs"/>
                </a:rPr>
                <a:t>screened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003883"/>
                  </a:solidFill>
                  <a:effectLst/>
                  <a:uLnTx/>
                  <a:uFillTx/>
                  <a:latin typeface="Arial"/>
                  <a:ea typeface="+mn-ea"/>
                  <a:cs typeface="+mn-cs"/>
                </a:rPr>
                <a:t>2,000</a:t>
              </a:r>
              <a:r>
                <a:rPr kumimoji="0" lang="en-US" sz="1400" b="1" i="0" u="none" strike="noStrike" kern="1200" cap="none" spc="0" normalizeH="0" baseline="0" noProof="0" dirty="0">
                  <a:ln>
                    <a:noFill/>
                  </a:ln>
                  <a:solidFill>
                    <a:srgbClr val="003883"/>
                  </a:solidFill>
                  <a:effectLst/>
                  <a:uLnTx/>
                  <a:uFillTx/>
                  <a:latin typeface="Arial"/>
                  <a:ea typeface="+mn-ea"/>
                  <a:cs typeface="+mn-cs"/>
                </a:rPr>
                <a:t>+ publications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83"/>
                  </a:solidFill>
                  <a:effectLst/>
                  <a:uLnTx/>
                  <a:uFillTx/>
                  <a:latin typeface="Arial"/>
                  <a:ea typeface="+mn-ea"/>
                  <a:cs typeface="+mn-cs"/>
                </a:rPr>
                <a:t>Several active Biotech/CRO-partnered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noProof="0" dirty="0" smtClean="0">
                  <a:solidFill>
                    <a:srgbClr val="003883"/>
                  </a:solidFill>
                  <a:latin typeface="Arial"/>
                </a:rPr>
                <a:t>Implemented in lot release of several marketed biologics</a:t>
              </a:r>
              <a:endParaRPr kumimoji="0" lang="en-US" sz="1400" b="1" i="0" u="none" strike="noStrike" kern="1200" cap="none" spc="0" normalizeH="0" baseline="0" noProof="0" dirty="0">
                <a:ln>
                  <a:noFill/>
                </a:ln>
                <a:solidFill>
                  <a:srgbClr val="003883"/>
                </a:solidFill>
                <a:effectLst/>
                <a:uLnTx/>
                <a:uFillTx/>
                <a:latin typeface="Arial"/>
              </a:endParaRPr>
            </a:p>
          </p:txBody>
        </p:sp>
        <p:grpSp>
          <p:nvGrpSpPr>
            <p:cNvPr id="41" name="Group 40"/>
            <p:cNvGrpSpPr/>
            <p:nvPr/>
          </p:nvGrpSpPr>
          <p:grpSpPr>
            <a:xfrm>
              <a:off x="6502039" y="4648533"/>
              <a:ext cx="5680054" cy="1688114"/>
              <a:chOff x="6502039" y="4648533"/>
              <a:chExt cx="5680054" cy="1688114"/>
            </a:xfrm>
          </p:grpSpPr>
          <p:sp>
            <p:nvSpPr>
              <p:cNvPr id="55" name="Left Brace 54"/>
              <p:cNvSpPr/>
              <p:nvPr/>
            </p:nvSpPr>
            <p:spPr bwMode="auto">
              <a:xfrm>
                <a:off x="6502039" y="4648533"/>
                <a:ext cx="380152" cy="1688114"/>
              </a:xfrm>
              <a:prstGeom prst="leftBrace">
                <a:avLst>
                  <a:gd name="adj1" fmla="val 31241"/>
                  <a:gd name="adj2" fmla="val 50000"/>
                </a:avLst>
              </a:prstGeom>
              <a:noFill/>
              <a:ln w="25400"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3883"/>
                  </a:solidFill>
                  <a:effectLst/>
                  <a:uLnTx/>
                  <a:uFillTx/>
                  <a:latin typeface="Arial"/>
                  <a:ea typeface="+mn-ea"/>
                  <a:cs typeface="+mn-cs"/>
                </a:endParaRPr>
              </a:p>
            </p:txBody>
          </p:sp>
          <p:cxnSp>
            <p:nvCxnSpPr>
              <p:cNvPr id="21" name="Straight Connector 20"/>
              <p:cNvCxnSpPr/>
              <p:nvPr/>
            </p:nvCxnSpPr>
            <p:spPr bwMode="auto">
              <a:xfrm>
                <a:off x="6872284" y="4648533"/>
                <a:ext cx="5309809" cy="0"/>
              </a:xfrm>
              <a:prstGeom prst="line">
                <a:avLst/>
              </a:prstGeom>
              <a:solidFill>
                <a:schemeClr val="accent1"/>
              </a:solidFill>
              <a:ln w="25400"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5" name="Rounded Rectangle 34"/>
          <p:cNvSpPr>
            <a:spLocks/>
          </p:cNvSpPr>
          <p:nvPr/>
        </p:nvSpPr>
        <p:spPr bwMode="auto">
          <a:xfrm>
            <a:off x="4995897" y="1726332"/>
            <a:ext cx="1737360" cy="627115"/>
          </a:xfrm>
          <a:prstGeom prst="roundRect">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mn-cs"/>
              </a:rPr>
              <a:t>Dedicated Operations</a:t>
            </a:r>
          </a:p>
        </p:txBody>
      </p:sp>
      <p:grpSp>
        <p:nvGrpSpPr>
          <p:cNvPr id="33" name="Group 32"/>
          <p:cNvGrpSpPr/>
          <p:nvPr/>
        </p:nvGrpSpPr>
        <p:grpSpPr>
          <a:xfrm>
            <a:off x="6777439" y="1516360"/>
            <a:ext cx="5403788" cy="1188721"/>
            <a:chOff x="6442962" y="1068437"/>
            <a:chExt cx="5737616" cy="1188721"/>
          </a:xfrm>
        </p:grpSpPr>
        <p:sp>
          <p:nvSpPr>
            <p:cNvPr id="24" name="Rounded Rectangle 23"/>
            <p:cNvSpPr>
              <a:spLocks/>
            </p:cNvSpPr>
            <p:nvPr/>
          </p:nvSpPr>
          <p:spPr bwMode="auto">
            <a:xfrm>
              <a:off x="6652842" y="1113840"/>
              <a:ext cx="5526762" cy="1143318"/>
            </a:xfrm>
            <a:prstGeom prst="roundRect">
              <a:avLst>
                <a:gd name="adj" fmla="val 7152"/>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B3F97"/>
                  </a:solidFill>
                  <a:effectLst/>
                  <a:uLnTx/>
                  <a:uFillTx/>
                  <a:latin typeface="Arial"/>
                  <a:ea typeface="+mn-ea"/>
                  <a:cs typeface="+mn-cs"/>
                </a:rPr>
                <a:t>Supporting programs from </a:t>
              </a:r>
              <a:r>
                <a:rPr kumimoji="0" lang="en-US" sz="1400" b="0" i="0" u="none" strike="noStrike" kern="1200" cap="none" spc="0" normalizeH="0" baseline="0" noProof="0" dirty="0" smtClean="0">
                  <a:ln>
                    <a:noFill/>
                  </a:ln>
                  <a:solidFill>
                    <a:srgbClr val="AB3F97"/>
                  </a:solidFill>
                  <a:effectLst/>
                  <a:uLnTx/>
                  <a:uFillTx/>
                  <a:latin typeface="Arial"/>
                  <a:ea typeface="+mn-ea"/>
                  <a:cs typeface="+mn-cs"/>
                </a:rPr>
                <a:t>Research, Discovery </a:t>
              </a:r>
              <a:r>
                <a:rPr kumimoji="0" lang="en-US" sz="1400" b="0" i="0" u="none" strike="noStrike" kern="1200" cap="none" spc="0" normalizeH="0" baseline="0" noProof="0" dirty="0">
                  <a:ln>
                    <a:noFill/>
                  </a:ln>
                  <a:solidFill>
                    <a:srgbClr val="AB3F97"/>
                  </a:solidFill>
                  <a:effectLst/>
                  <a:uLnTx/>
                  <a:uFillTx/>
                  <a:latin typeface="Arial"/>
                  <a:ea typeface="+mn-ea"/>
                  <a:cs typeface="+mn-cs"/>
                </a:rPr>
                <a:t>to Lot </a:t>
              </a:r>
              <a:r>
                <a:rPr kumimoji="0" lang="en-US" sz="1400" b="0" i="0" u="none" strike="noStrike" kern="1200" cap="none" spc="0" normalizeH="0" baseline="0" noProof="0" dirty="0" smtClean="0">
                  <a:ln>
                    <a:noFill/>
                  </a:ln>
                  <a:solidFill>
                    <a:srgbClr val="AB3F97"/>
                  </a:solidFill>
                  <a:effectLst/>
                  <a:uLnTx/>
                  <a:uFillTx/>
                  <a:latin typeface="Arial"/>
                  <a:ea typeface="+mn-ea"/>
                  <a:cs typeface="+mn-cs"/>
                </a:rPr>
                <a:t>Release</a:t>
              </a:r>
              <a:endParaRPr kumimoji="0" lang="en-US" sz="1400" b="0" i="0" u="none" strike="noStrike" kern="1200" cap="none" spc="0" normalizeH="0" baseline="0" noProof="0" dirty="0">
                <a:ln>
                  <a:noFill/>
                </a:ln>
                <a:solidFill>
                  <a:srgbClr val="AB3F97"/>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srgbClr val="003883"/>
                  </a:solidFill>
                  <a:effectLst/>
                  <a:uLnTx/>
                  <a:uFillTx/>
                  <a:latin typeface="Arial"/>
                  <a:ea typeface="+mn-ea"/>
                  <a:cs typeface="+mn-cs"/>
                </a:rPr>
                <a:t>Products Division headquartered in Fremont, 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83"/>
                  </a:solidFill>
                  <a:effectLst/>
                  <a:uLnTx/>
                  <a:uFillTx/>
                  <a:latin typeface="Arial"/>
                  <a:ea typeface="+mn-ea"/>
                  <a:cs typeface="+mn-cs"/>
                </a:rPr>
                <a:t>Additional sites in Missouri, USA and Poitiers, France </a:t>
              </a:r>
            </a:p>
            <a:p>
              <a:pPr marL="285750" indent="-285750">
                <a:buFont typeface="Arial" panose="020B0604020202020204" pitchFamily="34" charset="0"/>
                <a:buChar char="•"/>
                <a:defRPr/>
              </a:pPr>
              <a:r>
                <a:rPr lang="en-US" sz="1400" b="1" dirty="0">
                  <a:solidFill>
                    <a:srgbClr val="003883"/>
                  </a:solidFill>
                </a:rPr>
                <a:t>800+ off-the-shelf assays for in-house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83"/>
                  </a:solidFill>
                  <a:effectLst/>
                  <a:uLnTx/>
                  <a:uFillTx/>
                  <a:latin typeface="Arial"/>
                  <a:ea typeface="+mn-ea"/>
                  <a:cs typeface="+mn-cs"/>
                </a:rPr>
                <a:t>Over 10,000 customers in NA, APAC and EMEA</a:t>
              </a:r>
            </a:p>
          </p:txBody>
        </p:sp>
        <p:grpSp>
          <p:nvGrpSpPr>
            <p:cNvPr id="32" name="Group 31"/>
            <p:cNvGrpSpPr/>
            <p:nvPr/>
          </p:nvGrpSpPr>
          <p:grpSpPr>
            <a:xfrm>
              <a:off x="6442962" y="1068437"/>
              <a:ext cx="5737616" cy="1188720"/>
              <a:chOff x="6442962" y="1068437"/>
              <a:chExt cx="5737616" cy="1188720"/>
            </a:xfrm>
          </p:grpSpPr>
          <p:sp>
            <p:nvSpPr>
              <p:cNvPr id="43" name="Left Brace 42"/>
              <p:cNvSpPr/>
              <p:nvPr/>
            </p:nvSpPr>
            <p:spPr bwMode="auto">
              <a:xfrm>
                <a:off x="6442962" y="1068437"/>
                <a:ext cx="380152" cy="1188720"/>
              </a:xfrm>
              <a:prstGeom prst="leftBrace">
                <a:avLst>
                  <a:gd name="adj1" fmla="val 31241"/>
                  <a:gd name="adj2" fmla="val 50000"/>
                </a:avLst>
              </a:prstGeom>
              <a:noFill/>
              <a:ln w="25400"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3883"/>
                  </a:solidFill>
                  <a:effectLst/>
                  <a:uLnTx/>
                  <a:uFillTx/>
                  <a:latin typeface="Arial"/>
                  <a:ea typeface="+mn-ea"/>
                  <a:cs typeface="+mn-cs"/>
                </a:endParaRPr>
              </a:p>
            </p:txBody>
          </p:sp>
          <p:cxnSp>
            <p:nvCxnSpPr>
              <p:cNvPr id="26" name="Straight Connector 25"/>
              <p:cNvCxnSpPr/>
              <p:nvPr/>
            </p:nvCxnSpPr>
            <p:spPr bwMode="auto">
              <a:xfrm>
                <a:off x="6811692" y="1068437"/>
                <a:ext cx="5368886" cy="0"/>
              </a:xfrm>
              <a:prstGeom prst="line">
                <a:avLst/>
              </a:prstGeom>
              <a:solidFill>
                <a:schemeClr val="accent1"/>
              </a:solidFill>
              <a:ln w="25400"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236684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3500"/>
                            </p:stCondLst>
                            <p:childTnLst>
                              <p:par>
                                <p:cTn id="21" presetID="10" presetClass="entr" presetSubtype="0" fill="hold" grpId="0" nodeType="afterEffect">
                                  <p:stCondLst>
                                    <p:cond delay="10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5000"/>
                            </p:stCondLst>
                            <p:childTnLst>
                              <p:par>
                                <p:cTn id="25" presetID="22" presetClass="entr" presetSubtype="1" fill="hold" nodeType="afterEffect">
                                  <p:stCondLst>
                                    <p:cond delay="50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PathHunter SIRP</a:t>
            </a:r>
            <a:r>
              <a:rPr lang="el-GR" dirty="0" smtClean="0"/>
              <a:t>α</a:t>
            </a:r>
            <a:r>
              <a:rPr lang="en-US" dirty="0" smtClean="0"/>
              <a:t> Signaling Assay:</a:t>
            </a:r>
            <a:br>
              <a:rPr lang="en-US" dirty="0" smtClean="0"/>
            </a:br>
            <a:r>
              <a:rPr lang="en-US" dirty="0" smtClean="0"/>
              <a:t>Excellent Specificity and Stability-Indicating Properties</a:t>
            </a:r>
            <a:endParaRPr lang="en-US" dirty="0"/>
          </a:p>
        </p:txBody>
      </p:sp>
      <p:sp>
        <p:nvSpPr>
          <p:cNvPr id="3" name="Slide Number Placeholder 2"/>
          <p:cNvSpPr>
            <a:spLocks noGrp="1"/>
          </p:cNvSpPr>
          <p:nvPr>
            <p:ph type="sldNum" sz="quarter" idx="10"/>
          </p:nvPr>
        </p:nvSpPr>
        <p:spPr/>
        <p:txBody>
          <a:bodyPr/>
          <a:lstStyle/>
          <a:p>
            <a:fld id="{B5A2DACB-D57D-4F82-85E5-B14000CB3121}" type="slidenum">
              <a:rPr lang="en-GB" altLang="en-US" smtClean="0"/>
              <a:pPr/>
              <a:t>20</a:t>
            </a:fld>
            <a:endParaRPr lang="en-GB" altLang="en-US"/>
          </a:p>
        </p:txBody>
      </p:sp>
      <p:graphicFrame>
        <p:nvGraphicFramePr>
          <p:cNvPr id="5" name="Object 4">
            <a:extLst>
              <a:ext uri="{FF2B5EF4-FFF2-40B4-BE49-F238E27FC236}">
                <a16:creationId xmlns:a16="http://schemas.microsoft.com/office/drawing/2014/main" id="{27809F1B-2007-4EFA-B457-0495259B00C9}"/>
              </a:ext>
            </a:extLst>
          </p:cNvPr>
          <p:cNvGraphicFramePr>
            <a:graphicFrameLocks noChangeAspect="1"/>
          </p:cNvGraphicFramePr>
          <p:nvPr>
            <p:extLst/>
          </p:nvPr>
        </p:nvGraphicFramePr>
        <p:xfrm>
          <a:off x="202023" y="1966924"/>
          <a:ext cx="4125047" cy="3566160"/>
        </p:xfrm>
        <a:graphic>
          <a:graphicData uri="http://schemas.openxmlformats.org/presentationml/2006/ole">
            <mc:AlternateContent xmlns:mc="http://schemas.openxmlformats.org/markup-compatibility/2006">
              <mc:Choice xmlns:v="urn:schemas-microsoft-com:vml" Requires="v">
                <p:oleObj spid="_x0000_s14428" name="Prism 7" r:id="rId3" imgW="4221511" imgH="3650518" progId="Prism7.Document">
                  <p:embed/>
                </p:oleObj>
              </mc:Choice>
              <mc:Fallback>
                <p:oleObj name="Prism 7" r:id="rId3" imgW="4221511" imgH="3650518" progId="Prism7.Document">
                  <p:embed/>
                  <p:pic>
                    <p:nvPicPr>
                      <p:cNvPr id="5" name="Object 4">
                        <a:extLst>
                          <a:ext uri="{FF2B5EF4-FFF2-40B4-BE49-F238E27FC236}">
                            <a16:creationId xmlns:a16="http://schemas.microsoft.com/office/drawing/2014/main" id="{27809F1B-2007-4EFA-B457-0495259B00C9}"/>
                          </a:ext>
                        </a:extLst>
                      </p:cNvPr>
                      <p:cNvPicPr/>
                      <p:nvPr/>
                    </p:nvPicPr>
                    <p:blipFill>
                      <a:blip r:embed="rId4"/>
                      <a:stretch>
                        <a:fillRect/>
                      </a:stretch>
                    </p:blipFill>
                    <p:spPr>
                      <a:xfrm>
                        <a:off x="202023" y="1966924"/>
                        <a:ext cx="4125047" cy="356616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EEB01DC-AB5F-4C27-818A-9E448E89DE0D}"/>
              </a:ext>
            </a:extLst>
          </p:cNvPr>
          <p:cNvSpPr txBox="1"/>
          <p:nvPr/>
        </p:nvSpPr>
        <p:spPr>
          <a:xfrm>
            <a:off x="1066008" y="1706427"/>
            <a:ext cx="2403348" cy="343236"/>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a:solidFill>
                  <a:prstClr val="white"/>
                </a:solidFill>
              </a:rPr>
              <a:t>Assay </a:t>
            </a:r>
            <a:r>
              <a:rPr lang="en-US" sz="1600" dirty="0" smtClean="0">
                <a:solidFill>
                  <a:prstClr val="white"/>
                </a:solidFill>
              </a:rPr>
              <a:t>Specificity</a:t>
            </a:r>
            <a:endParaRPr lang="en-US" sz="1600" dirty="0">
              <a:solidFill>
                <a:prstClr val="white"/>
              </a:solidFill>
            </a:endParaRPr>
          </a:p>
        </p:txBody>
      </p:sp>
      <p:graphicFrame>
        <p:nvGraphicFramePr>
          <p:cNvPr id="7" name="Object 6"/>
          <p:cNvGraphicFramePr>
            <a:graphicFrameLocks noChangeAspect="1"/>
          </p:cNvGraphicFramePr>
          <p:nvPr>
            <p:extLst/>
          </p:nvPr>
        </p:nvGraphicFramePr>
        <p:xfrm>
          <a:off x="8142288" y="2181225"/>
          <a:ext cx="4264025" cy="2825750"/>
        </p:xfrm>
        <a:graphic>
          <a:graphicData uri="http://schemas.openxmlformats.org/presentationml/2006/ole">
            <mc:AlternateContent xmlns:mc="http://schemas.openxmlformats.org/markup-compatibility/2006">
              <mc:Choice xmlns:v="urn:schemas-microsoft-com:vml" Requires="v">
                <p:oleObj spid="_x0000_s14429" name="Prism 7" r:id="rId5" imgW="4033880" imgH="2671263" progId="Prism7.Document">
                  <p:embed/>
                </p:oleObj>
              </mc:Choice>
              <mc:Fallback>
                <p:oleObj name="Prism 7" r:id="rId5" imgW="4033880" imgH="2671263" progId="Prism7.Document">
                  <p:embed/>
                  <p:pic>
                    <p:nvPicPr>
                      <p:cNvPr id="7" name="Object 6"/>
                      <p:cNvPicPr/>
                      <p:nvPr/>
                    </p:nvPicPr>
                    <p:blipFill>
                      <a:blip r:embed="rId6"/>
                      <a:stretch>
                        <a:fillRect/>
                      </a:stretch>
                    </p:blipFill>
                    <p:spPr>
                      <a:xfrm>
                        <a:off x="8142288" y="2181225"/>
                        <a:ext cx="4264025" cy="282575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DAC75EC-A9ED-4554-838E-E350260F6B79}"/>
              </a:ext>
            </a:extLst>
          </p:cNvPr>
          <p:cNvSpPr txBox="1"/>
          <p:nvPr/>
        </p:nvSpPr>
        <p:spPr>
          <a:xfrm>
            <a:off x="9503737" y="1711109"/>
            <a:ext cx="1835759" cy="338554"/>
          </a:xfrm>
          <a:prstGeom prst="rect">
            <a:avLst/>
          </a:prstGeom>
          <a:solidFill>
            <a:srgbClr val="1A2D7C"/>
          </a:solidFill>
        </p:spPr>
        <p:txBody>
          <a:bodyPr wrap="none" rtlCol="0">
            <a:spAutoFit/>
          </a:bodyPr>
          <a:lstStyle/>
          <a:p>
            <a:r>
              <a:rPr lang="en-US" sz="1600" dirty="0" smtClean="0">
                <a:solidFill>
                  <a:schemeClr val="bg1"/>
                </a:solidFill>
                <a:latin typeface="Arial" panose="020B0604020202020204" pitchFamily="34" charset="0"/>
                <a:cs typeface="Arial" panose="020B0604020202020204" pitchFamily="34" charset="0"/>
              </a:rPr>
              <a:t>Stability-Indicating</a:t>
            </a:r>
            <a:endParaRPr lang="en-US" sz="1600" dirty="0">
              <a:solidFill>
                <a:schemeClr val="bg1"/>
              </a:solidFill>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nvPr>
        </p:nvGraphicFramePr>
        <p:xfrm>
          <a:off x="4010025" y="2093990"/>
          <a:ext cx="4446588" cy="3514725"/>
        </p:xfrm>
        <a:graphic>
          <a:graphicData uri="http://schemas.openxmlformats.org/presentationml/2006/ole">
            <mc:AlternateContent xmlns:mc="http://schemas.openxmlformats.org/markup-compatibility/2006">
              <mc:Choice xmlns:v="urn:schemas-microsoft-com:vml" Requires="v">
                <p:oleObj spid="_x0000_s14430" name="Prism 7" r:id="rId7" imgW="4063051" imgH="3214501" progId="Prism7.Document">
                  <p:embed/>
                </p:oleObj>
              </mc:Choice>
              <mc:Fallback>
                <p:oleObj name="Prism 7" r:id="rId7" imgW="4063051" imgH="3214501" progId="Prism7.Document">
                  <p:embed/>
                  <p:pic>
                    <p:nvPicPr>
                      <p:cNvPr id="9" name="Object 8"/>
                      <p:cNvPicPr/>
                      <p:nvPr/>
                    </p:nvPicPr>
                    <p:blipFill>
                      <a:blip r:embed="rId8"/>
                      <a:stretch>
                        <a:fillRect/>
                      </a:stretch>
                    </p:blipFill>
                    <p:spPr>
                      <a:xfrm>
                        <a:off x="4010025" y="2093990"/>
                        <a:ext cx="4446588" cy="351472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EEB01DC-AB5F-4C27-818A-9E448E89DE0D}"/>
              </a:ext>
            </a:extLst>
          </p:cNvPr>
          <p:cNvSpPr txBox="1"/>
          <p:nvPr/>
        </p:nvSpPr>
        <p:spPr>
          <a:xfrm>
            <a:off x="5237983" y="1706427"/>
            <a:ext cx="2403348" cy="343236"/>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a:solidFill>
                  <a:prstClr val="white"/>
                </a:solidFill>
              </a:rPr>
              <a:t>Assay </a:t>
            </a:r>
            <a:r>
              <a:rPr lang="en-US" sz="1600" dirty="0" smtClean="0">
                <a:solidFill>
                  <a:prstClr val="white"/>
                </a:solidFill>
              </a:rPr>
              <a:t>Specificity</a:t>
            </a:r>
            <a:endParaRPr lang="en-US" sz="1600" dirty="0">
              <a:solidFill>
                <a:prstClr val="white"/>
              </a:solidFill>
            </a:endParaRPr>
          </a:p>
        </p:txBody>
      </p:sp>
    </p:spTree>
    <p:extLst>
      <p:ext uri="{BB962C8B-B14F-4D97-AF65-F5344CB8AC3E}">
        <p14:creationId xmlns:p14="http://schemas.microsoft.com/office/powerpoint/2010/main" val="3957883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B5A2DACB-D57D-4F82-85E5-B14000CB3121}" type="slidenum">
              <a:rPr lang="en-GB" altLang="en-US" smtClean="0"/>
              <a:pPr>
                <a:defRPr/>
              </a:pPr>
              <a:t>21</a:t>
            </a:fld>
            <a:endParaRPr lang="en-GB" altLang="en-US"/>
          </a:p>
        </p:txBody>
      </p:sp>
      <p:sp>
        <p:nvSpPr>
          <p:cNvPr id="5" name="Title 1"/>
          <p:cNvSpPr>
            <a:spLocks noGrp="1"/>
          </p:cNvSpPr>
          <p:nvPr>
            <p:ph type="title"/>
          </p:nvPr>
        </p:nvSpPr>
        <p:spPr>
          <a:xfrm>
            <a:off x="305310" y="194599"/>
            <a:ext cx="9199175" cy="762000"/>
          </a:xfrm>
        </p:spPr>
        <p:txBody>
          <a:bodyPr/>
          <a:lstStyle/>
          <a:p>
            <a:r>
              <a:rPr lang="en-US" dirty="0" smtClean="0"/>
              <a:t>Signaling Assays for Most Common SIRP</a:t>
            </a:r>
            <a:r>
              <a:rPr lang="el-GR" dirty="0" smtClean="0"/>
              <a:t>α</a:t>
            </a:r>
            <a:r>
              <a:rPr lang="en-US" dirty="0" smtClean="0"/>
              <a:t> Variants: </a:t>
            </a:r>
            <a:r>
              <a:rPr lang="en-US" dirty="0"/>
              <a:t>V1 and V2</a:t>
            </a:r>
          </a:p>
        </p:txBody>
      </p:sp>
      <p:graphicFrame>
        <p:nvGraphicFramePr>
          <p:cNvPr id="6" name="Object 5"/>
          <p:cNvGraphicFramePr>
            <a:graphicFrameLocks noChangeAspect="1"/>
          </p:cNvGraphicFramePr>
          <p:nvPr>
            <p:extLst/>
          </p:nvPr>
        </p:nvGraphicFramePr>
        <p:xfrm>
          <a:off x="6969316" y="4224830"/>
          <a:ext cx="3473534" cy="2286000"/>
        </p:xfrm>
        <a:graphic>
          <a:graphicData uri="http://schemas.openxmlformats.org/presentationml/2006/ole">
            <mc:AlternateContent xmlns:mc="http://schemas.openxmlformats.org/markup-compatibility/2006">
              <mc:Choice xmlns:v="urn:schemas-microsoft-com:vml" Requires="v">
                <p:oleObj spid="_x0000_s15393" name="Prism 8" r:id="rId3" imgW="4085740" imgH="2688832" progId="Prism8.Document">
                  <p:embed/>
                </p:oleObj>
              </mc:Choice>
              <mc:Fallback>
                <p:oleObj name="Prism 8" r:id="rId3" imgW="4085740" imgH="2688832" progId="Prism8.Document">
                  <p:embed/>
                  <p:pic>
                    <p:nvPicPr>
                      <p:cNvPr id="6" name="Object 5"/>
                      <p:cNvPicPr/>
                      <p:nvPr/>
                    </p:nvPicPr>
                    <p:blipFill>
                      <a:blip r:embed="rId4"/>
                      <a:stretch>
                        <a:fillRect/>
                      </a:stretch>
                    </p:blipFill>
                    <p:spPr>
                      <a:xfrm>
                        <a:off x="6969316" y="4224830"/>
                        <a:ext cx="3473534" cy="2286000"/>
                      </a:xfrm>
                      <a:prstGeom prst="rect">
                        <a:avLst/>
                      </a:prstGeom>
                    </p:spPr>
                  </p:pic>
                </p:oleObj>
              </mc:Fallback>
            </mc:AlternateContent>
          </a:graphicData>
        </a:graphic>
      </p:graphicFrame>
      <p:sp>
        <p:nvSpPr>
          <p:cNvPr id="11" name="TextBox 10"/>
          <p:cNvSpPr txBox="1"/>
          <p:nvPr/>
        </p:nvSpPr>
        <p:spPr>
          <a:xfrm>
            <a:off x="114189" y="1351316"/>
            <a:ext cx="6622942" cy="1528624"/>
          </a:xfrm>
          <a:prstGeom prst="rect">
            <a:avLst/>
          </a:prstGeom>
          <a:noFill/>
        </p:spPr>
        <p:txBody>
          <a:bodyPr wrap="square" rtlCol="0">
            <a:spAutoFit/>
          </a:bodyPr>
          <a:lstStyle/>
          <a:p>
            <a:pPr marL="342900" indent="-342900" algn="l">
              <a:spcBef>
                <a:spcPts val="800"/>
              </a:spcBef>
              <a:buFont typeface="Arial" panose="020B0604020202020204" pitchFamily="34" charset="0"/>
              <a:buChar char="•"/>
            </a:pPr>
            <a:r>
              <a:rPr lang="en-US" sz="2000" dirty="0" smtClean="0">
                <a:solidFill>
                  <a:srgbClr val="003883"/>
                </a:solidFill>
              </a:rPr>
              <a:t>At least 10 SIRP</a:t>
            </a:r>
            <a:r>
              <a:rPr lang="el-GR" sz="2000" dirty="0" smtClean="0">
                <a:solidFill>
                  <a:srgbClr val="003883"/>
                </a:solidFill>
              </a:rPr>
              <a:t>α</a:t>
            </a:r>
            <a:r>
              <a:rPr lang="en-US" sz="2000" dirty="0" smtClean="0">
                <a:solidFill>
                  <a:srgbClr val="003883"/>
                </a:solidFill>
              </a:rPr>
              <a:t> variants identified</a:t>
            </a:r>
          </a:p>
          <a:p>
            <a:pPr marL="342900" indent="-342900" algn="l">
              <a:spcBef>
                <a:spcPts val="800"/>
              </a:spcBef>
              <a:buFont typeface="Arial" panose="020B0604020202020204" pitchFamily="34" charset="0"/>
              <a:buChar char="•"/>
            </a:pPr>
            <a:r>
              <a:rPr lang="en-US" sz="2000" dirty="0" smtClean="0">
                <a:solidFill>
                  <a:srgbClr val="003883"/>
                </a:solidFill>
              </a:rPr>
              <a:t>SIRP</a:t>
            </a:r>
            <a:r>
              <a:rPr lang="el-GR" sz="2000" dirty="0" smtClean="0">
                <a:solidFill>
                  <a:srgbClr val="003883"/>
                </a:solidFill>
              </a:rPr>
              <a:t>α</a:t>
            </a:r>
            <a:r>
              <a:rPr lang="en-US" sz="2000" dirty="0" smtClean="0">
                <a:solidFill>
                  <a:srgbClr val="003883"/>
                </a:solidFill>
              </a:rPr>
              <a:t> variants 1 and 2 (V1, V2) are most prevalent; differ by 15 amino acids</a:t>
            </a:r>
          </a:p>
          <a:p>
            <a:pPr marL="342900" indent="-342900" algn="l">
              <a:spcBef>
                <a:spcPts val="800"/>
              </a:spcBef>
              <a:buFont typeface="Arial" panose="020B0604020202020204" pitchFamily="34" charset="0"/>
              <a:buChar char="•"/>
            </a:pPr>
            <a:endParaRPr lang="en-US" sz="2000" dirty="0" smtClean="0">
              <a:solidFill>
                <a:srgbClr val="003883"/>
              </a:solidFill>
            </a:endParaRPr>
          </a:p>
        </p:txBody>
      </p:sp>
      <p:sp>
        <p:nvSpPr>
          <p:cNvPr id="13" name="TextBox 12">
            <a:extLst>
              <a:ext uri="{FF2B5EF4-FFF2-40B4-BE49-F238E27FC236}">
                <a16:creationId xmlns:a16="http://schemas.microsoft.com/office/drawing/2014/main" id="{2811F89E-B6AF-4CCB-B1D3-91720C65F683}"/>
              </a:ext>
            </a:extLst>
          </p:cNvPr>
          <p:cNvSpPr txBox="1"/>
          <p:nvPr/>
        </p:nvSpPr>
        <p:spPr>
          <a:xfrm>
            <a:off x="9909034" y="2154626"/>
            <a:ext cx="2159852" cy="830997"/>
          </a:xfrm>
          <a:prstGeom prst="rect">
            <a:avLst/>
          </a:prstGeom>
          <a:noFill/>
        </p:spPr>
        <p:txBody>
          <a:bodyPr wrap="square" rtlCol="0">
            <a:spAutoFit/>
          </a:bodyPr>
          <a:lstStyle/>
          <a:p>
            <a:pPr algn="l"/>
            <a:r>
              <a:rPr lang="en-US" sz="1600" dirty="0" smtClean="0">
                <a:solidFill>
                  <a:srgbClr val="D60093"/>
                </a:solidFill>
              </a:rPr>
              <a:t>Comparable </a:t>
            </a:r>
            <a:r>
              <a:rPr lang="en-US" sz="1600" dirty="0">
                <a:solidFill>
                  <a:srgbClr val="D60093"/>
                </a:solidFill>
              </a:rPr>
              <a:t>s</a:t>
            </a:r>
            <a:r>
              <a:rPr lang="en-US" sz="1600" dirty="0" smtClean="0">
                <a:solidFill>
                  <a:srgbClr val="D60093"/>
                </a:solidFill>
              </a:rPr>
              <a:t>urface expression for SIRP</a:t>
            </a:r>
            <a:r>
              <a:rPr lang="el-GR" sz="1600" dirty="0" smtClean="0">
                <a:solidFill>
                  <a:srgbClr val="D60093"/>
                </a:solidFill>
              </a:rPr>
              <a:t>α</a:t>
            </a:r>
            <a:r>
              <a:rPr lang="en-US" sz="1600" dirty="0" smtClean="0">
                <a:solidFill>
                  <a:srgbClr val="D60093"/>
                </a:solidFill>
              </a:rPr>
              <a:t> V1 and V2</a:t>
            </a:r>
            <a:endParaRPr lang="en-US" sz="1600" dirty="0">
              <a:solidFill>
                <a:srgbClr val="D60093"/>
              </a:solidFill>
            </a:endParaRPr>
          </a:p>
        </p:txBody>
      </p:sp>
      <p:sp>
        <p:nvSpPr>
          <p:cNvPr id="14" name="TextBox 13">
            <a:extLst>
              <a:ext uri="{FF2B5EF4-FFF2-40B4-BE49-F238E27FC236}">
                <a16:creationId xmlns:a16="http://schemas.microsoft.com/office/drawing/2014/main" id="{CBD120C3-C105-4559-B5A5-4C2F6452B55F}"/>
              </a:ext>
            </a:extLst>
          </p:cNvPr>
          <p:cNvSpPr txBox="1"/>
          <p:nvPr/>
        </p:nvSpPr>
        <p:spPr>
          <a:xfrm>
            <a:off x="7304483" y="3920044"/>
            <a:ext cx="2803201" cy="341669"/>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a:t>SIRP</a:t>
            </a:r>
            <a:r>
              <a:rPr lang="el-GR" sz="1600" dirty="0"/>
              <a:t>α </a:t>
            </a:r>
            <a:r>
              <a:rPr lang="en-US" sz="1600" dirty="0" smtClean="0"/>
              <a:t>Functional </a:t>
            </a:r>
            <a:r>
              <a:rPr lang="en-US" sz="1600" dirty="0"/>
              <a:t>Response</a:t>
            </a:r>
            <a:endParaRPr lang="en-US" sz="1600" dirty="0">
              <a:solidFill>
                <a:prstClr val="white"/>
              </a:solidFill>
            </a:endParaRPr>
          </a:p>
        </p:txBody>
      </p:sp>
      <p:sp>
        <p:nvSpPr>
          <p:cNvPr id="15" name="TextBox 14">
            <a:extLst>
              <a:ext uri="{FF2B5EF4-FFF2-40B4-BE49-F238E27FC236}">
                <a16:creationId xmlns:a16="http://schemas.microsoft.com/office/drawing/2014/main" id="{F282BE81-C6F8-4064-BDBD-FE35A6162FE3}"/>
              </a:ext>
            </a:extLst>
          </p:cNvPr>
          <p:cNvSpPr txBox="1"/>
          <p:nvPr/>
        </p:nvSpPr>
        <p:spPr>
          <a:xfrm>
            <a:off x="7311730" y="1085227"/>
            <a:ext cx="2788706" cy="338554"/>
          </a:xfrm>
          <a:prstGeom prst="rect">
            <a:avLst/>
          </a:prstGeom>
          <a:solidFill>
            <a:schemeClr val="accent1"/>
          </a:solidFill>
          <a:ln w="3175">
            <a:solidFill>
              <a:schemeClr val="accent1"/>
            </a:solidFill>
          </a:ln>
        </p:spPr>
        <p:txBody>
          <a:bodyPr wrap="square" rtlCol="0">
            <a:spAutoFit/>
          </a:bodyPr>
          <a:lstStyle>
            <a:defPPr>
              <a:defRPr lang="en-US"/>
            </a:defPPr>
            <a:lvl1pPr algn="ctr">
              <a:defRPr>
                <a:solidFill>
                  <a:schemeClr val="bg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sz="1600" dirty="0" smtClean="0"/>
              <a:t>SIRP</a:t>
            </a:r>
            <a:r>
              <a:rPr lang="el-GR" sz="1600" dirty="0"/>
              <a:t>α</a:t>
            </a:r>
            <a:r>
              <a:rPr lang="en-US" sz="1600" dirty="0"/>
              <a:t> Surface Expression</a:t>
            </a:r>
            <a:endParaRPr lang="en-US" sz="1600" dirty="0">
              <a:solidFill>
                <a:prstClr val="white"/>
              </a:solidFill>
            </a:endParaRPr>
          </a:p>
        </p:txBody>
      </p:sp>
      <p:grpSp>
        <p:nvGrpSpPr>
          <p:cNvPr id="24" name="Group 23"/>
          <p:cNvGrpSpPr/>
          <p:nvPr/>
        </p:nvGrpSpPr>
        <p:grpSpPr>
          <a:xfrm>
            <a:off x="7469391" y="1440655"/>
            <a:ext cx="2305224" cy="2468880"/>
            <a:chOff x="7175239" y="1724425"/>
            <a:chExt cx="2305224" cy="2286000"/>
          </a:xfrm>
        </p:grpSpPr>
        <p:pic>
          <p:nvPicPr>
            <p:cNvPr id="8" name="Picture 7"/>
            <p:cNvPicPr>
              <a:picLocks noChangeAspect="1"/>
            </p:cNvPicPr>
            <p:nvPr/>
          </p:nvPicPr>
          <p:blipFill rotWithShape="1">
            <a:blip r:embed="rId5"/>
            <a:srcRect b="21543"/>
            <a:stretch/>
          </p:blipFill>
          <p:spPr>
            <a:xfrm>
              <a:off x="7175239" y="1724425"/>
              <a:ext cx="2263054" cy="2286000"/>
            </a:xfrm>
            <a:prstGeom prst="rect">
              <a:avLst/>
            </a:prstGeom>
          </p:spPr>
        </p:pic>
        <p:grpSp>
          <p:nvGrpSpPr>
            <p:cNvPr id="23" name="Group 22"/>
            <p:cNvGrpSpPr/>
            <p:nvPr/>
          </p:nvGrpSpPr>
          <p:grpSpPr>
            <a:xfrm>
              <a:off x="8513377" y="1821246"/>
              <a:ext cx="967086" cy="484120"/>
              <a:chOff x="8513377" y="1821246"/>
              <a:chExt cx="967086" cy="484120"/>
            </a:xfrm>
          </p:grpSpPr>
          <p:pic>
            <p:nvPicPr>
              <p:cNvPr id="17" name="Picture 16"/>
              <p:cNvPicPr>
                <a:picLocks noChangeAspect="1"/>
              </p:cNvPicPr>
              <p:nvPr/>
            </p:nvPicPr>
            <p:blipFill rotWithShape="1">
              <a:blip r:embed="rId5"/>
              <a:srcRect l="25950" t="92903" r="70632" b="4443"/>
              <a:stretch/>
            </p:blipFill>
            <p:spPr>
              <a:xfrm>
                <a:off x="8513377" y="2073654"/>
                <a:ext cx="168164" cy="168166"/>
              </a:xfrm>
              <a:prstGeom prst="rect">
                <a:avLst/>
              </a:prstGeom>
            </p:spPr>
          </p:pic>
          <p:pic>
            <p:nvPicPr>
              <p:cNvPr id="18" name="Picture 17"/>
              <p:cNvPicPr>
                <a:picLocks noChangeAspect="1"/>
              </p:cNvPicPr>
              <p:nvPr/>
            </p:nvPicPr>
            <p:blipFill rotWithShape="1">
              <a:blip r:embed="rId5"/>
              <a:srcRect l="25990" t="89125" r="70234" b="8058"/>
              <a:stretch/>
            </p:blipFill>
            <p:spPr>
              <a:xfrm>
                <a:off x="8523890" y="1870841"/>
                <a:ext cx="162567" cy="189028"/>
              </a:xfrm>
              <a:prstGeom prst="rect">
                <a:avLst/>
              </a:prstGeom>
            </p:spPr>
          </p:pic>
          <p:sp>
            <p:nvSpPr>
              <p:cNvPr id="19" name="TextBox 18"/>
              <p:cNvSpPr txBox="1"/>
              <p:nvPr/>
            </p:nvSpPr>
            <p:spPr>
              <a:xfrm>
                <a:off x="8616124" y="1821246"/>
                <a:ext cx="864339" cy="276999"/>
              </a:xfrm>
              <a:prstGeom prst="rect">
                <a:avLst/>
              </a:prstGeom>
              <a:noFill/>
            </p:spPr>
            <p:txBody>
              <a:bodyPr wrap="none" rtlCol="0">
                <a:spAutoFit/>
              </a:bodyPr>
              <a:lstStyle/>
              <a:p>
                <a:pPr algn="l"/>
                <a:r>
                  <a:rPr lang="en-US" sz="1200" dirty="0" smtClean="0">
                    <a:solidFill>
                      <a:srgbClr val="003883"/>
                    </a:solidFill>
                  </a:rPr>
                  <a:t>SIRP</a:t>
                </a:r>
                <a:r>
                  <a:rPr lang="el-GR" sz="1200" dirty="0" smtClean="0">
                    <a:solidFill>
                      <a:srgbClr val="003883"/>
                    </a:solidFill>
                  </a:rPr>
                  <a:t>α</a:t>
                </a:r>
                <a:r>
                  <a:rPr lang="en-US" sz="1200" dirty="0" smtClean="0">
                    <a:solidFill>
                      <a:srgbClr val="003883"/>
                    </a:solidFill>
                  </a:rPr>
                  <a:t> V1</a:t>
                </a:r>
              </a:p>
            </p:txBody>
          </p:sp>
          <p:sp>
            <p:nvSpPr>
              <p:cNvPr id="22" name="TextBox 21"/>
              <p:cNvSpPr txBox="1"/>
              <p:nvPr/>
            </p:nvSpPr>
            <p:spPr>
              <a:xfrm>
                <a:off x="8605614" y="2028367"/>
                <a:ext cx="864339" cy="276999"/>
              </a:xfrm>
              <a:prstGeom prst="rect">
                <a:avLst/>
              </a:prstGeom>
              <a:noFill/>
            </p:spPr>
            <p:txBody>
              <a:bodyPr wrap="none" rtlCol="0">
                <a:spAutoFit/>
              </a:bodyPr>
              <a:lstStyle/>
              <a:p>
                <a:pPr algn="l"/>
                <a:r>
                  <a:rPr lang="en-US" sz="1200" dirty="0" smtClean="0">
                    <a:solidFill>
                      <a:srgbClr val="003883"/>
                    </a:solidFill>
                  </a:rPr>
                  <a:t>SIRP</a:t>
                </a:r>
                <a:r>
                  <a:rPr lang="el-GR" sz="1200" dirty="0" smtClean="0">
                    <a:solidFill>
                      <a:srgbClr val="003883"/>
                    </a:solidFill>
                  </a:rPr>
                  <a:t>α</a:t>
                </a:r>
                <a:r>
                  <a:rPr lang="en-US" sz="1200" dirty="0" smtClean="0">
                    <a:solidFill>
                      <a:srgbClr val="003883"/>
                    </a:solidFill>
                  </a:rPr>
                  <a:t> V2</a:t>
                </a:r>
              </a:p>
            </p:txBody>
          </p:sp>
        </p:grpSp>
      </p:grpSp>
      <p:sp>
        <p:nvSpPr>
          <p:cNvPr id="25" name="TextBox 24">
            <a:extLst>
              <a:ext uri="{FF2B5EF4-FFF2-40B4-BE49-F238E27FC236}">
                <a16:creationId xmlns:a16="http://schemas.microsoft.com/office/drawing/2014/main" id="{2811F89E-B6AF-4CCB-B1D3-91720C65F683}"/>
              </a:ext>
            </a:extLst>
          </p:cNvPr>
          <p:cNvSpPr txBox="1"/>
          <p:nvPr/>
        </p:nvSpPr>
        <p:spPr>
          <a:xfrm>
            <a:off x="9909034" y="4536655"/>
            <a:ext cx="1951902" cy="1077218"/>
          </a:xfrm>
          <a:prstGeom prst="rect">
            <a:avLst/>
          </a:prstGeom>
          <a:noFill/>
        </p:spPr>
        <p:txBody>
          <a:bodyPr wrap="square" rtlCol="0">
            <a:spAutoFit/>
          </a:bodyPr>
          <a:lstStyle/>
          <a:p>
            <a:pPr algn="l"/>
            <a:r>
              <a:rPr lang="en-US" sz="1600" dirty="0" smtClean="0">
                <a:solidFill>
                  <a:srgbClr val="D60093"/>
                </a:solidFill>
              </a:rPr>
              <a:t>Similar assay window and IC</a:t>
            </a:r>
            <a:r>
              <a:rPr lang="en-US" sz="1600" baseline="-25000" dirty="0" smtClean="0">
                <a:solidFill>
                  <a:srgbClr val="D60093"/>
                </a:solidFill>
              </a:rPr>
              <a:t>50 </a:t>
            </a:r>
            <a:r>
              <a:rPr lang="en-US" sz="1600" dirty="0" smtClean="0">
                <a:solidFill>
                  <a:srgbClr val="D60093"/>
                </a:solidFill>
              </a:rPr>
              <a:t>for SIRP</a:t>
            </a:r>
            <a:r>
              <a:rPr lang="el-GR" sz="1600" dirty="0" smtClean="0">
                <a:solidFill>
                  <a:srgbClr val="D60093"/>
                </a:solidFill>
              </a:rPr>
              <a:t>α</a:t>
            </a:r>
            <a:r>
              <a:rPr lang="en-US" sz="1600" dirty="0" smtClean="0">
                <a:solidFill>
                  <a:srgbClr val="D60093"/>
                </a:solidFill>
              </a:rPr>
              <a:t> V1 and V2 with anti-CD47</a:t>
            </a:r>
            <a:endParaRPr lang="en-US" sz="1600" dirty="0">
              <a:solidFill>
                <a:srgbClr val="D60093"/>
              </a:solidFill>
            </a:endParaRPr>
          </a:p>
        </p:txBody>
      </p:sp>
      <p:pic>
        <p:nvPicPr>
          <p:cNvPr id="26" name="Picture 25"/>
          <p:cNvPicPr>
            <a:picLocks noChangeAspect="1"/>
          </p:cNvPicPr>
          <p:nvPr/>
        </p:nvPicPr>
        <p:blipFill rotWithShape="1">
          <a:blip r:embed="rId6"/>
          <a:srcRect l="4380" r="1608"/>
          <a:stretch/>
        </p:blipFill>
        <p:spPr>
          <a:xfrm>
            <a:off x="159233" y="4355659"/>
            <a:ext cx="4044786" cy="1737360"/>
          </a:xfrm>
          <a:prstGeom prst="rect">
            <a:avLst/>
          </a:prstGeom>
        </p:spPr>
      </p:pic>
      <p:grpSp>
        <p:nvGrpSpPr>
          <p:cNvPr id="28" name="Group 27"/>
          <p:cNvGrpSpPr/>
          <p:nvPr/>
        </p:nvGrpSpPr>
        <p:grpSpPr>
          <a:xfrm>
            <a:off x="114189" y="2613321"/>
            <a:ext cx="5803135" cy="1474317"/>
            <a:chOff x="114189" y="2613321"/>
            <a:chExt cx="5803135" cy="1474317"/>
          </a:xfrm>
        </p:grpSpPr>
        <p:grpSp>
          <p:nvGrpSpPr>
            <p:cNvPr id="12" name="Group 11"/>
            <p:cNvGrpSpPr/>
            <p:nvPr/>
          </p:nvGrpSpPr>
          <p:grpSpPr>
            <a:xfrm>
              <a:off x="114189" y="2613321"/>
              <a:ext cx="5688186" cy="1474317"/>
              <a:chOff x="0" y="2568147"/>
              <a:chExt cx="5688186" cy="1474317"/>
            </a:xfrm>
          </p:grpSpPr>
          <p:pic>
            <p:nvPicPr>
              <p:cNvPr id="9" name="Picture 8"/>
              <p:cNvPicPr>
                <a:picLocks noChangeAspect="1"/>
              </p:cNvPicPr>
              <p:nvPr/>
            </p:nvPicPr>
            <p:blipFill rotWithShape="1">
              <a:blip r:embed="rId7"/>
              <a:srcRect b="79228"/>
              <a:stretch/>
            </p:blipFill>
            <p:spPr>
              <a:xfrm>
                <a:off x="0" y="2568147"/>
                <a:ext cx="5688186" cy="702763"/>
              </a:xfrm>
              <a:prstGeom prst="rect">
                <a:avLst/>
              </a:prstGeom>
            </p:spPr>
          </p:pic>
          <p:pic>
            <p:nvPicPr>
              <p:cNvPr id="10" name="Picture 9"/>
              <p:cNvPicPr>
                <a:picLocks noChangeAspect="1"/>
              </p:cNvPicPr>
              <p:nvPr/>
            </p:nvPicPr>
            <p:blipFill rotWithShape="1">
              <a:blip r:embed="rId7"/>
              <a:srcRect t="51784" b="29213"/>
              <a:stretch/>
            </p:blipFill>
            <p:spPr>
              <a:xfrm>
                <a:off x="0" y="3399538"/>
                <a:ext cx="5688186" cy="642926"/>
              </a:xfrm>
              <a:prstGeom prst="rect">
                <a:avLst/>
              </a:prstGeom>
            </p:spPr>
          </p:pic>
        </p:grpSp>
        <p:sp>
          <p:nvSpPr>
            <p:cNvPr id="27" name="Rectangle 26"/>
            <p:cNvSpPr/>
            <p:nvPr/>
          </p:nvSpPr>
          <p:spPr bwMode="auto">
            <a:xfrm>
              <a:off x="5454869" y="2613321"/>
              <a:ext cx="462455" cy="35059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accent1"/>
                </a:solidFill>
                <a:effectLst/>
                <a:latin typeface="Arial" charset="0"/>
              </a:endParaRPr>
            </a:p>
          </p:txBody>
        </p:sp>
      </p:grpSp>
      <p:sp>
        <p:nvSpPr>
          <p:cNvPr id="2" name="TextBox 1"/>
          <p:cNvSpPr txBox="1"/>
          <p:nvPr/>
        </p:nvSpPr>
        <p:spPr>
          <a:xfrm>
            <a:off x="159233" y="6093019"/>
            <a:ext cx="4471416" cy="338554"/>
          </a:xfrm>
          <a:prstGeom prst="rect">
            <a:avLst/>
          </a:prstGeom>
          <a:noFill/>
        </p:spPr>
        <p:txBody>
          <a:bodyPr wrap="square" rtlCol="0">
            <a:spAutoFit/>
          </a:bodyPr>
          <a:lstStyle/>
          <a:p>
            <a:r>
              <a:rPr lang="en-US" sz="800" dirty="0" smtClean="0">
                <a:solidFill>
                  <a:srgbClr val="003883"/>
                </a:solidFill>
              </a:rPr>
              <a:t>* = </a:t>
            </a:r>
            <a:r>
              <a:rPr lang="en-US" sz="800" baseline="30000" dirty="0"/>
              <a:t>*</a:t>
            </a:r>
            <a:r>
              <a:rPr lang="en-US" sz="800" dirty="0"/>
              <a:t>This work was supported by Medical Research Council Grants G9826026 and G0900888 and by </a:t>
            </a:r>
            <a:r>
              <a:rPr lang="en-US" sz="800" dirty="0" smtClean="0"/>
              <a:t>Welcome </a:t>
            </a:r>
            <a:r>
              <a:rPr lang="en-US" sz="800" dirty="0"/>
              <a:t>Trust Senior Investigator Award 100298 (to the S. M. L. group</a:t>
            </a:r>
            <a:r>
              <a:rPr lang="en-US" sz="800" dirty="0" smtClean="0"/>
              <a:t>).</a:t>
            </a:r>
            <a:endParaRPr lang="en-US" sz="800" dirty="0" smtClean="0">
              <a:solidFill>
                <a:srgbClr val="003883"/>
              </a:solidFill>
            </a:endParaRPr>
          </a:p>
        </p:txBody>
      </p:sp>
    </p:spTree>
    <p:extLst>
      <p:ext uri="{BB962C8B-B14F-4D97-AF65-F5344CB8AC3E}">
        <p14:creationId xmlns:p14="http://schemas.microsoft.com/office/powerpoint/2010/main" val="271151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24" y="184915"/>
            <a:ext cx="9364204" cy="762000"/>
          </a:xfrm>
        </p:spPr>
        <p:txBody>
          <a:bodyPr/>
          <a:lstStyle/>
          <a:p>
            <a:r>
              <a:rPr lang="en-US" dirty="0" smtClean="0"/>
              <a:t>Mutation of</a:t>
            </a:r>
            <a:r>
              <a:rPr lang="en-US" dirty="0"/>
              <a:t> SIRP</a:t>
            </a:r>
            <a:r>
              <a:rPr lang="el-GR" dirty="0"/>
              <a:t>α</a:t>
            </a:r>
            <a:r>
              <a:rPr lang="en-US" dirty="0" smtClean="0"/>
              <a:t> ITIM Motifs Disrupts CD47-Mediated Signaling</a:t>
            </a:r>
            <a:endParaRPr lang="en-US" dirty="0"/>
          </a:p>
        </p:txBody>
      </p:sp>
      <p:sp>
        <p:nvSpPr>
          <p:cNvPr id="3" name="Slide Number Placeholder 2"/>
          <p:cNvSpPr>
            <a:spLocks noGrp="1"/>
          </p:cNvSpPr>
          <p:nvPr>
            <p:ph type="sldNum" sz="quarter" idx="10"/>
          </p:nvPr>
        </p:nvSpPr>
        <p:spPr/>
        <p:txBody>
          <a:bodyPr/>
          <a:lstStyle/>
          <a:p>
            <a:pPr>
              <a:defRPr/>
            </a:pPr>
            <a:fld id="{B5A2DACB-D57D-4F82-85E5-B14000CB3121}" type="slidenum">
              <a:rPr lang="en-GB" altLang="en-US" smtClean="0"/>
              <a:pPr>
                <a:defRPr/>
              </a:pPr>
              <a:t>22</a:t>
            </a:fld>
            <a:endParaRPr lang="en-GB" altLang="en-US"/>
          </a:p>
        </p:txBody>
      </p:sp>
      <p:sp>
        <p:nvSpPr>
          <p:cNvPr id="4" name="Text Placeholder 3"/>
          <p:cNvSpPr>
            <a:spLocks noGrp="1"/>
          </p:cNvSpPr>
          <p:nvPr>
            <p:ph type="body" sz="quarter" idx="11"/>
          </p:nvPr>
        </p:nvSpPr>
        <p:spPr/>
        <p:txBody>
          <a:bodyPr/>
          <a:lstStyle/>
          <a:p>
            <a:r>
              <a:rPr lang="en-US" i="0" dirty="0" smtClean="0"/>
              <a:t>Evaluation of impact of mutations in the 4 </a:t>
            </a:r>
            <a:r>
              <a:rPr lang="en-US" i="0" dirty="0"/>
              <a:t>tyrosine residues that are potential sites for </a:t>
            </a:r>
            <a:r>
              <a:rPr lang="en-US" i="0" dirty="0" smtClean="0"/>
              <a:t>phosphorylation: Y429, Y459, Y470 and Y496</a:t>
            </a:r>
            <a:endParaRPr lang="en-US" dirty="0"/>
          </a:p>
        </p:txBody>
      </p:sp>
      <p:graphicFrame>
        <p:nvGraphicFramePr>
          <p:cNvPr id="5" name="Object 4"/>
          <p:cNvGraphicFramePr>
            <a:graphicFrameLocks noChangeAspect="1"/>
          </p:cNvGraphicFramePr>
          <p:nvPr>
            <p:extLst/>
          </p:nvPr>
        </p:nvGraphicFramePr>
        <p:xfrm>
          <a:off x="2921041" y="1838105"/>
          <a:ext cx="4776787" cy="3992563"/>
        </p:xfrm>
        <a:graphic>
          <a:graphicData uri="http://schemas.openxmlformats.org/presentationml/2006/ole">
            <mc:AlternateContent xmlns:mc="http://schemas.openxmlformats.org/markup-compatibility/2006">
              <mc:Choice xmlns:v="urn:schemas-microsoft-com:vml" Requires="v">
                <p:oleObj spid="_x0000_s16446" name="Prism 8" r:id="rId3" imgW="4149844" imgH="3469054" progId="Prism8.Document">
                  <p:embed/>
                </p:oleObj>
              </mc:Choice>
              <mc:Fallback>
                <p:oleObj name="Prism 8" r:id="rId3" imgW="4149844" imgH="3469054" progId="Prism8.Document">
                  <p:embed/>
                  <p:pic>
                    <p:nvPicPr>
                      <p:cNvPr id="5" name="Object 4"/>
                      <p:cNvPicPr/>
                      <p:nvPr/>
                    </p:nvPicPr>
                    <p:blipFill>
                      <a:blip r:embed="rId4"/>
                      <a:stretch>
                        <a:fillRect/>
                      </a:stretch>
                    </p:blipFill>
                    <p:spPr>
                      <a:xfrm>
                        <a:off x="2921041" y="1838105"/>
                        <a:ext cx="4776787" cy="3992563"/>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7342188" y="1844675"/>
          <a:ext cx="5040312" cy="4038600"/>
        </p:xfrm>
        <a:graphic>
          <a:graphicData uri="http://schemas.openxmlformats.org/presentationml/2006/ole">
            <mc:AlternateContent xmlns:mc="http://schemas.openxmlformats.org/markup-compatibility/2006">
              <mc:Choice xmlns:v="urn:schemas-microsoft-com:vml" Requires="v">
                <p:oleObj spid="_x0000_s16447" name="Prism 8" r:id="rId5" imgW="4358723" imgH="3496418" progId="Prism8.Document">
                  <p:embed/>
                </p:oleObj>
              </mc:Choice>
              <mc:Fallback>
                <p:oleObj name="Prism 8" r:id="rId5" imgW="4358723" imgH="3496418" progId="Prism8.Document">
                  <p:embed/>
                  <p:pic>
                    <p:nvPicPr>
                      <p:cNvPr id="6" name="Object 5"/>
                      <p:cNvPicPr/>
                      <p:nvPr/>
                    </p:nvPicPr>
                    <p:blipFill>
                      <a:blip r:embed="rId6"/>
                      <a:stretch>
                        <a:fillRect/>
                      </a:stretch>
                    </p:blipFill>
                    <p:spPr>
                      <a:xfrm>
                        <a:off x="7342188" y="1844675"/>
                        <a:ext cx="5040312" cy="4038600"/>
                      </a:xfrm>
                      <a:prstGeom prst="rect">
                        <a:avLst/>
                      </a:prstGeom>
                    </p:spPr>
                  </p:pic>
                </p:oleObj>
              </mc:Fallback>
            </mc:AlternateContent>
          </a:graphicData>
        </a:graphic>
      </p:graphicFrame>
      <p:sp>
        <p:nvSpPr>
          <p:cNvPr id="7" name="TextBox 6"/>
          <p:cNvSpPr txBox="1"/>
          <p:nvPr/>
        </p:nvSpPr>
        <p:spPr>
          <a:xfrm>
            <a:off x="5051188" y="1517800"/>
            <a:ext cx="1040670" cy="400110"/>
          </a:xfrm>
          <a:prstGeom prst="rect">
            <a:avLst/>
          </a:prstGeom>
          <a:solidFill>
            <a:schemeClr val="accent2"/>
          </a:solidFill>
        </p:spPr>
        <p:txBody>
          <a:bodyPr wrap="none" rtlCol="0">
            <a:spAutoFit/>
          </a:bodyPr>
          <a:lstStyle/>
          <a:p>
            <a:pPr algn="l"/>
            <a:r>
              <a:rPr lang="en-US" sz="2000" dirty="0" smtClean="0">
                <a:solidFill>
                  <a:schemeClr val="bg1"/>
                </a:solidFill>
              </a:rPr>
              <a:t>Agonist</a:t>
            </a:r>
          </a:p>
        </p:txBody>
      </p:sp>
      <p:sp>
        <p:nvSpPr>
          <p:cNvPr id="8" name="TextBox 7"/>
          <p:cNvSpPr txBox="1"/>
          <p:nvPr/>
        </p:nvSpPr>
        <p:spPr>
          <a:xfrm>
            <a:off x="9443690" y="1517800"/>
            <a:ext cx="1396536" cy="400110"/>
          </a:xfrm>
          <a:prstGeom prst="rect">
            <a:avLst/>
          </a:prstGeom>
          <a:solidFill>
            <a:schemeClr val="accent2"/>
          </a:solidFill>
        </p:spPr>
        <p:txBody>
          <a:bodyPr wrap="none" rtlCol="0">
            <a:spAutoFit/>
          </a:bodyPr>
          <a:lstStyle/>
          <a:p>
            <a:pPr algn="l"/>
            <a:r>
              <a:rPr lang="en-US" sz="2000" dirty="0" smtClean="0">
                <a:solidFill>
                  <a:schemeClr val="bg1"/>
                </a:solidFill>
              </a:rPr>
              <a:t>Antagonist</a:t>
            </a:r>
          </a:p>
        </p:txBody>
      </p:sp>
      <p:grpSp>
        <p:nvGrpSpPr>
          <p:cNvPr id="15" name="Group 14"/>
          <p:cNvGrpSpPr/>
          <p:nvPr/>
        </p:nvGrpSpPr>
        <p:grpSpPr>
          <a:xfrm>
            <a:off x="53684" y="2013552"/>
            <a:ext cx="3082195" cy="3031414"/>
            <a:chOff x="1134" y="2013552"/>
            <a:chExt cx="3082195" cy="3031414"/>
          </a:xfrm>
        </p:grpSpPr>
        <p:pic>
          <p:nvPicPr>
            <p:cNvPr id="9" name="Picture 8"/>
            <p:cNvPicPr>
              <a:picLocks noChangeAspect="1"/>
            </p:cNvPicPr>
            <p:nvPr/>
          </p:nvPicPr>
          <p:blipFill rotWithShape="1">
            <a:blip r:embed="rId7"/>
            <a:srcRect l="28234" r="2861" b="4262"/>
            <a:stretch/>
          </p:blipFill>
          <p:spPr>
            <a:xfrm>
              <a:off x="147143" y="2013552"/>
              <a:ext cx="1502979" cy="3031414"/>
            </a:xfrm>
            <a:prstGeom prst="rect">
              <a:avLst/>
            </a:prstGeom>
          </p:spPr>
        </p:pic>
        <p:sp>
          <p:nvSpPr>
            <p:cNvPr id="10" name="TextBox 9"/>
            <p:cNvSpPr txBox="1"/>
            <p:nvPr/>
          </p:nvSpPr>
          <p:spPr>
            <a:xfrm>
              <a:off x="1682225" y="4303472"/>
              <a:ext cx="1385957" cy="369332"/>
            </a:xfrm>
            <a:prstGeom prst="rect">
              <a:avLst/>
            </a:prstGeom>
            <a:solidFill>
              <a:schemeClr val="bg1"/>
            </a:solidFill>
          </p:spPr>
          <p:txBody>
            <a:bodyPr wrap="none" rtlCol="0">
              <a:spAutoFit/>
            </a:bodyPr>
            <a:lstStyle/>
            <a:p>
              <a:pPr algn="l"/>
              <a:r>
                <a:rPr lang="en-US" dirty="0" smtClean="0">
                  <a:solidFill>
                    <a:srgbClr val="003883"/>
                  </a:solidFill>
                </a:rPr>
                <a:t>Y429, Y459</a:t>
              </a:r>
            </a:p>
          </p:txBody>
        </p:sp>
        <p:sp>
          <p:nvSpPr>
            <p:cNvPr id="11" name="TextBox 10"/>
            <p:cNvSpPr txBox="1"/>
            <p:nvPr/>
          </p:nvSpPr>
          <p:spPr>
            <a:xfrm>
              <a:off x="1697372" y="4658800"/>
              <a:ext cx="1385957" cy="369332"/>
            </a:xfrm>
            <a:prstGeom prst="rect">
              <a:avLst/>
            </a:prstGeom>
            <a:solidFill>
              <a:schemeClr val="bg1"/>
            </a:solidFill>
          </p:spPr>
          <p:txBody>
            <a:bodyPr wrap="none" rtlCol="0">
              <a:spAutoFit/>
            </a:bodyPr>
            <a:lstStyle/>
            <a:p>
              <a:pPr algn="l"/>
              <a:r>
                <a:rPr lang="en-US" dirty="0" smtClean="0">
                  <a:solidFill>
                    <a:srgbClr val="003883"/>
                  </a:solidFill>
                </a:rPr>
                <a:t>Y470, Y496</a:t>
              </a:r>
            </a:p>
          </p:txBody>
        </p:sp>
        <p:sp>
          <p:nvSpPr>
            <p:cNvPr id="12" name="TextBox 11"/>
            <p:cNvSpPr txBox="1"/>
            <p:nvPr/>
          </p:nvSpPr>
          <p:spPr>
            <a:xfrm>
              <a:off x="681325" y="4340096"/>
              <a:ext cx="761747" cy="369332"/>
            </a:xfrm>
            <a:prstGeom prst="rect">
              <a:avLst/>
            </a:prstGeom>
            <a:solidFill>
              <a:schemeClr val="bg1"/>
            </a:solidFill>
          </p:spPr>
          <p:txBody>
            <a:bodyPr wrap="none" rtlCol="0">
              <a:spAutoFit/>
            </a:bodyPr>
            <a:lstStyle/>
            <a:p>
              <a:pPr algn="l"/>
              <a:r>
                <a:rPr lang="en-US" dirty="0" smtClean="0">
                  <a:solidFill>
                    <a:schemeClr val="accent6">
                      <a:lumMod val="25000"/>
                    </a:schemeClr>
                  </a:solidFill>
                </a:rPr>
                <a:t>ITIMs</a:t>
              </a:r>
            </a:p>
          </p:txBody>
        </p:sp>
        <p:sp>
          <p:nvSpPr>
            <p:cNvPr id="13" name="TextBox 12"/>
            <p:cNvSpPr txBox="1"/>
            <p:nvPr/>
          </p:nvSpPr>
          <p:spPr>
            <a:xfrm>
              <a:off x="363177" y="3344593"/>
              <a:ext cx="851515" cy="369332"/>
            </a:xfrm>
            <a:prstGeom prst="rect">
              <a:avLst/>
            </a:prstGeom>
            <a:solidFill>
              <a:schemeClr val="bg1"/>
            </a:solidFill>
          </p:spPr>
          <p:txBody>
            <a:bodyPr wrap="none" rtlCol="0">
              <a:spAutoFit/>
            </a:bodyPr>
            <a:lstStyle/>
            <a:p>
              <a:pPr algn="l"/>
              <a:r>
                <a:rPr lang="en-US" dirty="0" smtClean="0">
                  <a:solidFill>
                    <a:schemeClr val="accent6">
                      <a:lumMod val="25000"/>
                    </a:schemeClr>
                  </a:solidFill>
                </a:rPr>
                <a:t>SIRP</a:t>
              </a:r>
              <a:r>
                <a:rPr lang="el-GR" dirty="0" smtClean="0">
                  <a:solidFill>
                    <a:schemeClr val="accent6">
                      <a:lumMod val="25000"/>
                    </a:schemeClr>
                  </a:solidFill>
                </a:rPr>
                <a:t>α</a:t>
              </a:r>
              <a:endParaRPr lang="en-US" dirty="0" smtClean="0">
                <a:solidFill>
                  <a:schemeClr val="accent6">
                    <a:lumMod val="25000"/>
                  </a:schemeClr>
                </a:solidFill>
              </a:endParaRPr>
            </a:p>
          </p:txBody>
        </p:sp>
        <p:sp>
          <p:nvSpPr>
            <p:cNvPr id="14" name="TextBox 13"/>
            <p:cNvSpPr txBox="1"/>
            <p:nvPr/>
          </p:nvSpPr>
          <p:spPr>
            <a:xfrm>
              <a:off x="1134" y="2643846"/>
              <a:ext cx="774571" cy="369332"/>
            </a:xfrm>
            <a:prstGeom prst="rect">
              <a:avLst/>
            </a:prstGeom>
            <a:solidFill>
              <a:schemeClr val="bg1"/>
            </a:solidFill>
          </p:spPr>
          <p:txBody>
            <a:bodyPr wrap="none" rtlCol="0">
              <a:spAutoFit/>
            </a:bodyPr>
            <a:lstStyle/>
            <a:p>
              <a:pPr algn="l"/>
              <a:r>
                <a:rPr lang="en-US" dirty="0" smtClean="0">
                  <a:solidFill>
                    <a:schemeClr val="accent6">
                      <a:lumMod val="25000"/>
                    </a:schemeClr>
                  </a:solidFill>
                </a:rPr>
                <a:t>CD47</a:t>
              </a:r>
            </a:p>
          </p:txBody>
        </p:sp>
      </p:grpSp>
      <p:sp>
        <p:nvSpPr>
          <p:cNvPr id="16" name="TextBox 15"/>
          <p:cNvSpPr txBox="1"/>
          <p:nvPr/>
        </p:nvSpPr>
        <p:spPr>
          <a:xfrm>
            <a:off x="59053" y="5125588"/>
            <a:ext cx="3012363" cy="230832"/>
          </a:xfrm>
          <a:prstGeom prst="rect">
            <a:avLst/>
          </a:prstGeom>
          <a:noFill/>
        </p:spPr>
        <p:txBody>
          <a:bodyPr wrap="none" rtlCol="0">
            <a:spAutoFit/>
          </a:bodyPr>
          <a:lstStyle/>
          <a:p>
            <a:pPr algn="l"/>
            <a:r>
              <a:rPr lang="en-US" sz="900" dirty="0" smtClean="0">
                <a:solidFill>
                  <a:schemeClr val="accent3"/>
                </a:solidFill>
              </a:rPr>
              <a:t>Adapted from Zen, K. et al. Nat </a:t>
            </a:r>
            <a:r>
              <a:rPr lang="en-US" sz="900" dirty="0" err="1" smtClean="0">
                <a:solidFill>
                  <a:schemeClr val="accent3"/>
                </a:solidFill>
              </a:rPr>
              <a:t>Commun</a:t>
            </a:r>
            <a:r>
              <a:rPr lang="en-US" sz="900" dirty="0" smtClean="0">
                <a:solidFill>
                  <a:schemeClr val="accent3"/>
                </a:solidFill>
              </a:rPr>
              <a:t> 2013; 4: 2436</a:t>
            </a:r>
          </a:p>
        </p:txBody>
      </p:sp>
      <p:sp>
        <p:nvSpPr>
          <p:cNvPr id="17" name="TextBox 16"/>
          <p:cNvSpPr txBox="1"/>
          <p:nvPr/>
        </p:nvSpPr>
        <p:spPr>
          <a:xfrm>
            <a:off x="2921041" y="5796239"/>
            <a:ext cx="9079434" cy="646331"/>
          </a:xfrm>
          <a:prstGeom prst="rect">
            <a:avLst/>
          </a:prstGeom>
          <a:noFill/>
        </p:spPr>
        <p:txBody>
          <a:bodyPr wrap="square" rtlCol="0">
            <a:spAutoFit/>
          </a:bodyPr>
          <a:lstStyle/>
          <a:p>
            <a:pPr algn="l"/>
            <a:r>
              <a:rPr lang="en-US" i="1" dirty="0" smtClean="0">
                <a:solidFill>
                  <a:srgbClr val="003883"/>
                </a:solidFill>
              </a:rPr>
              <a:t>Single mutations disrupted signaling to different degrees (data not shown), but mutation of 3 or more tyrosine residues completely abrogated CD47-mediated SHP recruitment</a:t>
            </a:r>
          </a:p>
        </p:txBody>
      </p:sp>
    </p:spTree>
    <p:extLst>
      <p:ext uri="{BB962C8B-B14F-4D97-AF65-F5344CB8AC3E}">
        <p14:creationId xmlns:p14="http://schemas.microsoft.com/office/powerpoint/2010/main" val="1027304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884" y="142875"/>
            <a:ext cx="8818279" cy="762000"/>
          </a:xfrm>
        </p:spPr>
        <p:txBody>
          <a:bodyPr anchor="ctr">
            <a:normAutofit fontScale="90000"/>
          </a:bodyPr>
          <a:lstStyle/>
          <a:p>
            <a:r>
              <a:rPr lang="en-US" dirty="0" smtClean="0"/>
              <a:t>PathHunter</a:t>
            </a:r>
            <a:r>
              <a:rPr lang="en-US" baseline="30000" dirty="0" smtClean="0"/>
              <a:t>®</a:t>
            </a:r>
            <a:r>
              <a:rPr lang="en-US" dirty="0" smtClean="0"/>
              <a:t> Checkpoint Receptors Assays</a:t>
            </a:r>
            <a:br>
              <a:rPr lang="en-US" dirty="0" smtClean="0"/>
            </a:br>
            <a:r>
              <a:rPr lang="en-US" dirty="0" smtClean="0"/>
              <a:t>Industry’s Largest Menu of Stable Cell Lines and Bioassays</a:t>
            </a:r>
            <a:endParaRPr lang="en-US" dirty="0"/>
          </a:p>
        </p:txBody>
      </p:sp>
      <p:sp>
        <p:nvSpPr>
          <p:cNvPr id="9" name="Text Placeholder 8"/>
          <p:cNvSpPr>
            <a:spLocks noGrp="1"/>
          </p:cNvSpPr>
          <p:nvPr>
            <p:ph type="body" sz="quarter" idx="11"/>
          </p:nvPr>
        </p:nvSpPr>
        <p:spPr>
          <a:xfrm>
            <a:off x="378886" y="1051788"/>
            <a:ext cx="7570424" cy="320040"/>
          </a:xfrm>
        </p:spPr>
        <p:txBody>
          <a:bodyPr/>
          <a:lstStyle/>
          <a:p>
            <a:pPr algn="ctr"/>
            <a:r>
              <a:rPr lang="en-US" b="1" i="0" dirty="0" smtClean="0"/>
              <a:t>Functional Cell-based Assays</a:t>
            </a:r>
            <a:endParaRPr lang="en-US" b="1" i="0" dirty="0"/>
          </a:p>
        </p:txBody>
      </p:sp>
      <p:sp>
        <p:nvSpPr>
          <p:cNvPr id="16" name="Rectangle: Rounded Corners 15">
            <a:extLst>
              <a:ext uri="{FF2B5EF4-FFF2-40B4-BE49-F238E27FC236}">
                <a16:creationId xmlns:a16="http://schemas.microsoft.com/office/drawing/2014/main" id="{95918CB3-C745-4866-82B4-311405907202}"/>
              </a:ext>
            </a:extLst>
          </p:cNvPr>
          <p:cNvSpPr/>
          <p:nvPr/>
        </p:nvSpPr>
        <p:spPr>
          <a:xfrm>
            <a:off x="5144105" y="3048697"/>
            <a:ext cx="1920240" cy="365760"/>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OX40</a:t>
            </a:r>
          </a:p>
        </p:txBody>
      </p:sp>
      <p:sp>
        <p:nvSpPr>
          <p:cNvPr id="19" name="Rectangle: Rounded Corners 18">
            <a:extLst>
              <a:ext uri="{FF2B5EF4-FFF2-40B4-BE49-F238E27FC236}">
                <a16:creationId xmlns:a16="http://schemas.microsoft.com/office/drawing/2014/main" id="{4CA4B64F-5FE4-4480-8693-C97B79544F52}"/>
              </a:ext>
            </a:extLst>
          </p:cNvPr>
          <p:cNvSpPr/>
          <p:nvPr/>
        </p:nvSpPr>
        <p:spPr>
          <a:xfrm>
            <a:off x="5144105" y="1995246"/>
            <a:ext cx="1920240" cy="365760"/>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CD137</a:t>
            </a:r>
          </a:p>
        </p:txBody>
      </p:sp>
      <p:sp>
        <p:nvSpPr>
          <p:cNvPr id="22" name="Rectangle: Rounded Corners 21">
            <a:extLst>
              <a:ext uri="{FF2B5EF4-FFF2-40B4-BE49-F238E27FC236}">
                <a16:creationId xmlns:a16="http://schemas.microsoft.com/office/drawing/2014/main" id="{948472F1-47A5-4090-A3DE-E40CA2B17B85}"/>
              </a:ext>
            </a:extLst>
          </p:cNvPr>
          <p:cNvSpPr/>
          <p:nvPr/>
        </p:nvSpPr>
        <p:spPr>
          <a:xfrm>
            <a:off x="7147382" y="6456597"/>
            <a:ext cx="4099561" cy="3969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eaLnBrk="1" fontAlgn="auto" hangingPunct="1">
              <a:spcBef>
                <a:spcPts val="0"/>
              </a:spcBef>
              <a:spcAft>
                <a:spcPts val="0"/>
              </a:spcAft>
              <a:defRPr/>
            </a:pPr>
            <a:r>
              <a:rPr kumimoji="0" lang="en-US" sz="1100" b="1" i="0" u="none" strike="noStrike" kern="1200" cap="none" spc="0" normalizeH="0" baseline="0" noProof="0" dirty="0" smtClean="0">
                <a:ln>
                  <a:noFill/>
                </a:ln>
                <a:solidFill>
                  <a:srgbClr val="003883"/>
                </a:solidFill>
                <a:effectLst/>
                <a:uLnTx/>
                <a:uFillTx/>
                <a:latin typeface="Arial" panose="020B0604020202020204" pitchFamily="34" charset="0"/>
                <a:ea typeface="+mn-ea"/>
                <a:cs typeface="Arial" panose="020B0604020202020204" pitchFamily="34" charset="0"/>
              </a:rPr>
              <a:t>Contact us for assays in-development</a:t>
            </a:r>
            <a:r>
              <a:rPr kumimoji="0" lang="en-US" sz="1100" b="1" i="0" u="none" strike="noStrike" kern="120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smtClean="0">
                <a:ln>
                  <a:noFill/>
                </a:ln>
                <a:solidFill>
                  <a:srgbClr val="003883"/>
                </a:solidFill>
                <a:effectLst/>
                <a:uLnTx/>
                <a:uFillTx/>
                <a:latin typeface="Arial" panose="020B0604020202020204" pitchFamily="34" charset="0"/>
                <a:ea typeface="+mn-ea"/>
                <a:cs typeface="Arial" panose="020B0604020202020204" pitchFamily="34" charset="0"/>
              </a:rPr>
              <a:t>or custom</a:t>
            </a:r>
            <a:r>
              <a:rPr kumimoji="0" lang="en-US" sz="1100" b="1" i="0" u="none" strike="noStrike" kern="1200" cap="none" spc="0" normalizeH="0" noProof="0" dirty="0" smtClean="0">
                <a:ln>
                  <a:noFill/>
                </a:ln>
                <a:solidFill>
                  <a:srgbClr val="003883"/>
                </a:solidFill>
                <a:effectLst/>
                <a:uLnTx/>
                <a:uFillTx/>
                <a:latin typeface="Arial" panose="020B0604020202020204" pitchFamily="34" charset="0"/>
                <a:ea typeface="+mn-ea"/>
                <a:cs typeface="Arial" panose="020B0604020202020204" pitchFamily="34" charset="0"/>
              </a:rPr>
              <a:t> solutions</a:t>
            </a:r>
            <a:r>
              <a:rPr lang="en-US" sz="1100" b="1" dirty="0">
                <a:solidFill>
                  <a:srgbClr val="003883"/>
                </a:solidFill>
                <a:latin typeface="Arial" panose="020B0604020202020204" pitchFamily="34" charset="0"/>
                <a:cs typeface="Arial" panose="020B0604020202020204" pitchFamily="34" charset="0"/>
              </a:rPr>
              <a:t> contact </a:t>
            </a:r>
            <a:r>
              <a:rPr lang="en-US" sz="1100" b="1" dirty="0" smtClean="0">
                <a:solidFill>
                  <a:srgbClr val="FFFFFF"/>
                </a:solidFill>
                <a:latin typeface="Arial" panose="020B0604020202020204" pitchFamily="34" charset="0"/>
                <a:cs typeface="Arial" panose="020B0604020202020204" pitchFamily="34" charset="0"/>
                <a:hlinkClick r:id="rId3"/>
              </a:rPr>
              <a:t>customdevelopment@eurofins.com</a:t>
            </a:r>
            <a:r>
              <a:rPr lang="en-US" sz="1100" b="1" dirty="0" smtClean="0">
                <a:solidFill>
                  <a:srgbClr val="FFFFFF"/>
                </a:solidFill>
                <a:latin typeface="Arial" panose="020B0604020202020204" pitchFamily="34" charset="0"/>
                <a:cs typeface="Arial" panose="020B0604020202020204" pitchFamily="34" charset="0"/>
              </a:rPr>
              <a:t> </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Rounded Corners 25">
            <a:extLst>
              <a:ext uri="{FF2B5EF4-FFF2-40B4-BE49-F238E27FC236}">
                <a16:creationId xmlns:a16="http://schemas.microsoft.com/office/drawing/2014/main" id="{09480CAD-A932-4E51-BF89-6B92E4CF9E8D}"/>
              </a:ext>
            </a:extLst>
          </p:cNvPr>
          <p:cNvSpPr/>
          <p:nvPr/>
        </p:nvSpPr>
        <p:spPr>
          <a:xfrm>
            <a:off x="5144105" y="2521971"/>
            <a:ext cx="1920240" cy="365760"/>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CD40</a:t>
            </a:r>
          </a:p>
        </p:txBody>
      </p:sp>
      <p:sp>
        <p:nvSpPr>
          <p:cNvPr id="28" name="Rectangle: Rounded Corners 27">
            <a:extLst>
              <a:ext uri="{FF2B5EF4-FFF2-40B4-BE49-F238E27FC236}">
                <a16:creationId xmlns:a16="http://schemas.microsoft.com/office/drawing/2014/main" id="{20B3791B-B634-41F2-B32F-A0C0BE1BAFB3}"/>
              </a:ext>
            </a:extLst>
          </p:cNvPr>
          <p:cNvSpPr/>
          <p:nvPr/>
        </p:nvSpPr>
        <p:spPr>
          <a:xfrm>
            <a:off x="122323" y="1426771"/>
            <a:ext cx="4297680" cy="457200"/>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Immunoglobulin Superfamily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IgSF</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9" name="Rectangle: Rounded Corners 28">
            <a:extLst>
              <a:ext uri="{FF2B5EF4-FFF2-40B4-BE49-F238E27FC236}">
                <a16:creationId xmlns:a16="http://schemas.microsoft.com/office/drawing/2014/main" id="{B7D57CC2-16F5-496D-8808-38F738617B9E}"/>
              </a:ext>
            </a:extLst>
          </p:cNvPr>
          <p:cNvSpPr/>
          <p:nvPr/>
        </p:nvSpPr>
        <p:spPr>
          <a:xfrm>
            <a:off x="4566029" y="1427617"/>
            <a:ext cx="3383280" cy="457200"/>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TNFR Superfamily (TNFRSF)</a:t>
            </a:r>
          </a:p>
        </p:txBody>
      </p:sp>
      <p:sp>
        <p:nvSpPr>
          <p:cNvPr id="7" name="TextBox 6">
            <a:extLst>
              <a:ext uri="{FF2B5EF4-FFF2-40B4-BE49-F238E27FC236}">
                <a16:creationId xmlns:a16="http://schemas.microsoft.com/office/drawing/2014/main" id="{5FABA6ED-F21E-4794-9B8D-5B567A8B16FD}"/>
              </a:ext>
            </a:extLst>
          </p:cNvPr>
          <p:cNvSpPr txBox="1"/>
          <p:nvPr/>
        </p:nvSpPr>
        <p:spPr>
          <a:xfrm>
            <a:off x="2573601" y="6179598"/>
            <a:ext cx="13580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3780"/>
                </a:solidFill>
                <a:effectLst/>
                <a:uLnTx/>
                <a:uFillTx/>
                <a:latin typeface="Arial"/>
                <a:ea typeface="+mn-ea"/>
                <a:cs typeface="+mn-cs"/>
              </a:rPr>
              <a:t>Ligand Cell Lines</a:t>
            </a:r>
          </a:p>
        </p:txBody>
      </p:sp>
      <p:sp>
        <p:nvSpPr>
          <p:cNvPr id="23" name="Right Brace 22">
            <a:extLst>
              <a:ext uri="{FF2B5EF4-FFF2-40B4-BE49-F238E27FC236}">
                <a16:creationId xmlns:a16="http://schemas.microsoft.com/office/drawing/2014/main" id="{821CE14D-A1A3-4489-8DF9-67F9D863290A}"/>
              </a:ext>
            </a:extLst>
          </p:cNvPr>
          <p:cNvSpPr/>
          <p:nvPr/>
        </p:nvSpPr>
        <p:spPr>
          <a:xfrm rot="5400000">
            <a:off x="3139015" y="5162973"/>
            <a:ext cx="182880" cy="1920240"/>
          </a:xfrm>
          <a:prstGeom prst="rightBrace">
            <a:avLst/>
          </a:prstGeom>
          <a:ln>
            <a:solidFill>
              <a:srgbClr val="EE37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83"/>
              </a:solidFill>
              <a:effectLst/>
              <a:uLnTx/>
              <a:uFillTx/>
              <a:latin typeface="Arial"/>
              <a:ea typeface="+mn-ea"/>
              <a:cs typeface="+mn-cs"/>
            </a:endParaRPr>
          </a:p>
        </p:txBody>
      </p:sp>
      <p:sp>
        <p:nvSpPr>
          <p:cNvPr id="30" name="TextBox 29">
            <a:extLst>
              <a:ext uri="{FF2B5EF4-FFF2-40B4-BE49-F238E27FC236}">
                <a16:creationId xmlns:a16="http://schemas.microsoft.com/office/drawing/2014/main" id="{5FABA6ED-F21E-4794-9B8D-5B567A8B16FD}"/>
              </a:ext>
            </a:extLst>
          </p:cNvPr>
          <p:cNvSpPr txBox="1"/>
          <p:nvPr/>
        </p:nvSpPr>
        <p:spPr>
          <a:xfrm>
            <a:off x="452879" y="6186773"/>
            <a:ext cx="15279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EE3780"/>
                </a:solidFill>
                <a:effectLst/>
                <a:uLnTx/>
                <a:uFillTx/>
                <a:latin typeface="Arial"/>
                <a:ea typeface="+mn-ea"/>
                <a:cs typeface="+mn-cs"/>
              </a:rPr>
              <a:t>Signaling </a:t>
            </a:r>
            <a:r>
              <a:rPr kumimoji="0" lang="en-US" sz="1200" b="0" i="0" u="none" strike="noStrike" kern="1200" cap="none" spc="0" normalizeH="0" baseline="0" noProof="0" dirty="0">
                <a:ln>
                  <a:noFill/>
                </a:ln>
                <a:solidFill>
                  <a:srgbClr val="EE3780"/>
                </a:solidFill>
                <a:effectLst/>
                <a:uLnTx/>
                <a:uFillTx/>
                <a:latin typeface="Arial"/>
                <a:ea typeface="+mn-ea"/>
                <a:cs typeface="+mn-cs"/>
              </a:rPr>
              <a:t>Cell Lines</a:t>
            </a:r>
          </a:p>
        </p:txBody>
      </p:sp>
      <p:sp>
        <p:nvSpPr>
          <p:cNvPr id="31" name="Right Brace 30">
            <a:extLst>
              <a:ext uri="{FF2B5EF4-FFF2-40B4-BE49-F238E27FC236}">
                <a16:creationId xmlns:a16="http://schemas.microsoft.com/office/drawing/2014/main" id="{821CE14D-A1A3-4489-8DF9-67F9D863290A}"/>
              </a:ext>
            </a:extLst>
          </p:cNvPr>
          <p:cNvSpPr/>
          <p:nvPr/>
        </p:nvSpPr>
        <p:spPr>
          <a:xfrm rot="5400000">
            <a:off x="1131304" y="5170148"/>
            <a:ext cx="182880" cy="1920240"/>
          </a:xfrm>
          <a:prstGeom prst="rightBrace">
            <a:avLst/>
          </a:prstGeom>
          <a:ln>
            <a:solidFill>
              <a:srgbClr val="EE37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83"/>
              </a:solidFill>
              <a:effectLst/>
              <a:uLnTx/>
              <a:uFillTx/>
              <a:latin typeface="Arial"/>
              <a:ea typeface="+mn-ea"/>
              <a:cs typeface="+mn-cs"/>
            </a:endParaRPr>
          </a:p>
        </p:txBody>
      </p:sp>
      <p:sp>
        <p:nvSpPr>
          <p:cNvPr id="37" name="Rectangle: Rounded Corners 15">
            <a:extLst>
              <a:ext uri="{FF2B5EF4-FFF2-40B4-BE49-F238E27FC236}">
                <a16:creationId xmlns:a16="http://schemas.microsoft.com/office/drawing/2014/main" id="{95918CB3-C745-4866-82B4-311405907202}"/>
              </a:ext>
            </a:extLst>
          </p:cNvPr>
          <p:cNvSpPr/>
          <p:nvPr/>
        </p:nvSpPr>
        <p:spPr>
          <a:xfrm>
            <a:off x="10999915" y="1929696"/>
            <a:ext cx="1097280" cy="365760"/>
          </a:xfrm>
          <a:prstGeom prst="round2Diag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srgbClr val="003883"/>
                </a:solidFill>
                <a:effectLst/>
                <a:uLnTx/>
                <a:uFillTx/>
                <a:latin typeface="Arial" panose="020B0604020202020204" pitchFamily="34" charset="0"/>
                <a:ea typeface="+mn-ea"/>
                <a:cs typeface="Arial" panose="020B0604020202020204" pitchFamily="34" charset="0"/>
              </a:rPr>
              <a:t>Fc</a:t>
            </a:r>
            <a:r>
              <a:rPr kumimoji="0" lang="en-US" sz="1600" b="1" i="0" u="none" strike="noStrike" kern="1200" cap="none" spc="0" normalizeH="0" baseline="0" noProof="0" dirty="0" err="1">
                <a:ln>
                  <a:noFill/>
                </a:ln>
                <a:solidFill>
                  <a:srgbClr val="003883"/>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600" b="1" i="0" u="none" strike="noStrike" kern="1200" cap="none" spc="0" normalizeH="0" baseline="0" noProof="0" dirty="0" err="1" smtClean="0">
                <a:ln>
                  <a:noFill/>
                </a:ln>
                <a:solidFill>
                  <a:srgbClr val="003883"/>
                </a:solidFill>
                <a:effectLst/>
                <a:uLnTx/>
                <a:uFillTx/>
                <a:latin typeface="Arial" panose="020B0604020202020204" pitchFamily="34" charset="0"/>
                <a:ea typeface="+mn-ea"/>
                <a:cs typeface="Arial" panose="020B0604020202020204" pitchFamily="34" charset="0"/>
              </a:rPr>
              <a:t>RIIb</a:t>
            </a:r>
            <a:endParaRPr kumimoji="0" lang="en-US" sz="1600" b="1" i="0" u="none" strike="noStrike" kern="120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endParaRPr>
          </a:p>
        </p:txBody>
      </p:sp>
      <p:sp>
        <p:nvSpPr>
          <p:cNvPr id="38" name="Rectangle: Rounded Corners 18">
            <a:extLst>
              <a:ext uri="{FF2B5EF4-FFF2-40B4-BE49-F238E27FC236}">
                <a16:creationId xmlns:a16="http://schemas.microsoft.com/office/drawing/2014/main" id="{4CA4B64F-5FE4-4480-8693-C97B79544F52}"/>
              </a:ext>
            </a:extLst>
          </p:cNvPr>
          <p:cNvSpPr/>
          <p:nvPr/>
        </p:nvSpPr>
        <p:spPr>
          <a:xfrm>
            <a:off x="8507563" y="1929696"/>
            <a:ext cx="1097280" cy="365760"/>
          </a:xfrm>
          <a:prstGeom prst="round2Diag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srgbClr val="003883"/>
                </a:solidFill>
                <a:effectLst/>
                <a:uLnTx/>
                <a:uFillTx/>
                <a:latin typeface="Arial" panose="020B0604020202020204" pitchFamily="34" charset="0"/>
                <a:ea typeface="+mn-ea"/>
                <a:cs typeface="Arial" panose="020B0604020202020204" pitchFamily="34" charset="0"/>
              </a:rPr>
              <a:t>Fc</a:t>
            </a:r>
            <a:r>
              <a:rPr kumimoji="0" lang="en-US" sz="1600" b="1" i="0" u="none" strike="noStrike" kern="1200" cap="none" spc="0" normalizeH="0" baseline="0" noProof="0" dirty="0" err="1" smtClean="0">
                <a:ln>
                  <a:noFill/>
                </a:ln>
                <a:solidFill>
                  <a:srgbClr val="003883"/>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600" b="1" i="0" u="none" strike="noStrike" kern="1200" cap="none" spc="0" normalizeH="0" baseline="0" noProof="0" dirty="0" err="1" smtClean="0">
                <a:ln>
                  <a:noFill/>
                </a:ln>
                <a:solidFill>
                  <a:srgbClr val="003883"/>
                </a:solidFill>
                <a:effectLst/>
                <a:uLnTx/>
                <a:uFillTx/>
                <a:latin typeface="Arial" panose="020B0604020202020204" pitchFamily="34" charset="0"/>
                <a:ea typeface="+mn-ea"/>
                <a:cs typeface="Arial" panose="020B0604020202020204" pitchFamily="34" charset="0"/>
              </a:rPr>
              <a:t>RIa</a:t>
            </a:r>
            <a:endParaRPr kumimoji="0" lang="en-US" sz="1600" b="1" i="0" u="none" strike="noStrike" kern="120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endParaRPr>
          </a:p>
        </p:txBody>
      </p:sp>
      <p:sp>
        <p:nvSpPr>
          <p:cNvPr id="39" name="Rectangle: Rounded Corners 25">
            <a:extLst>
              <a:ext uri="{FF2B5EF4-FFF2-40B4-BE49-F238E27FC236}">
                <a16:creationId xmlns:a16="http://schemas.microsoft.com/office/drawing/2014/main" id="{09480CAD-A932-4E51-BF89-6B92E4CF9E8D}"/>
              </a:ext>
            </a:extLst>
          </p:cNvPr>
          <p:cNvSpPr/>
          <p:nvPr/>
        </p:nvSpPr>
        <p:spPr>
          <a:xfrm>
            <a:off x="9753739" y="1929696"/>
            <a:ext cx="1097280" cy="365760"/>
          </a:xfrm>
          <a:prstGeom prst="round2Diag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3883"/>
                </a:solidFill>
                <a:effectLst/>
                <a:uLnTx/>
                <a:uFillTx/>
                <a:latin typeface="Arial" panose="020B0604020202020204" pitchFamily="34" charset="0"/>
                <a:ea typeface="+mn-ea"/>
                <a:cs typeface="Arial" panose="020B0604020202020204" pitchFamily="34" charset="0"/>
              </a:rPr>
              <a:t>Fc</a:t>
            </a:r>
            <a:r>
              <a:rPr kumimoji="0" lang="en-US" sz="1600" b="1" i="0" u="none" strike="noStrike" kern="1200" cap="none" spc="0" normalizeH="0" baseline="0" noProof="0" dirty="0" err="1">
                <a:ln>
                  <a:noFill/>
                </a:ln>
                <a:solidFill>
                  <a:srgbClr val="003883"/>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600" b="1" i="0" u="none" strike="noStrike" kern="1200" cap="none" spc="0" normalizeH="0" baseline="0" noProof="0" dirty="0" err="1" smtClean="0">
                <a:ln>
                  <a:noFill/>
                </a:ln>
                <a:solidFill>
                  <a:srgbClr val="003883"/>
                </a:solidFill>
                <a:effectLst/>
                <a:uLnTx/>
                <a:uFillTx/>
                <a:latin typeface="Arial" panose="020B0604020202020204" pitchFamily="34" charset="0"/>
                <a:ea typeface="+mn-ea"/>
                <a:cs typeface="Arial" panose="020B0604020202020204" pitchFamily="34" charset="0"/>
              </a:rPr>
              <a:t>RIIa</a:t>
            </a:r>
            <a:endParaRPr kumimoji="0" lang="en-US" sz="1600" b="1" i="0" u="none" strike="noStrike" kern="120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endParaRPr>
          </a:p>
        </p:txBody>
      </p:sp>
      <p:sp>
        <p:nvSpPr>
          <p:cNvPr id="40" name="Rectangle: Rounded Corners 28">
            <a:extLst>
              <a:ext uri="{FF2B5EF4-FFF2-40B4-BE49-F238E27FC236}">
                <a16:creationId xmlns:a16="http://schemas.microsoft.com/office/drawing/2014/main" id="{B7D57CC2-16F5-496D-8808-38F738617B9E}"/>
              </a:ext>
            </a:extLst>
          </p:cNvPr>
          <p:cNvSpPr/>
          <p:nvPr/>
        </p:nvSpPr>
        <p:spPr>
          <a:xfrm>
            <a:off x="8517211" y="1424202"/>
            <a:ext cx="3570335" cy="457200"/>
          </a:xfrm>
          <a:prstGeom prst="round2Diag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3883"/>
                </a:solidFill>
                <a:effectLst/>
                <a:uLnTx/>
                <a:uFillTx/>
                <a:latin typeface="Arial" panose="020B0604020202020204" pitchFamily="34" charset="0"/>
                <a:ea typeface="+mn-ea"/>
                <a:cs typeface="Arial" panose="020B0604020202020204" pitchFamily="34" charset="0"/>
              </a:rPr>
              <a:t>Clustering Cell Lines</a:t>
            </a:r>
            <a:endParaRPr kumimoji="0" lang="en-US" sz="1800" b="1" i="0" u="none" strike="noStrike" kern="120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endParaRPr>
          </a:p>
        </p:txBody>
      </p:sp>
      <p:sp>
        <p:nvSpPr>
          <p:cNvPr id="41" name="Text Placeholder 8"/>
          <p:cNvSpPr txBox="1">
            <a:spLocks/>
          </p:cNvSpPr>
          <p:nvPr/>
        </p:nvSpPr>
        <p:spPr bwMode="auto">
          <a:xfrm>
            <a:off x="8507564" y="1062697"/>
            <a:ext cx="3572598" cy="3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0" rIns="45720" bIns="0" numCol="1" rtlCol="0" anchor="t" anchorCtr="0" compatLnSpc="1">
            <a:prstTxWarp prst="textNoShape">
              <a:avLst/>
            </a:prstTxWarp>
            <a:noAutofit/>
          </a:bodyPr>
          <a:lst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lang="en-US" sz="1500" b="0" i="1" smtClean="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Wingdings" panose="05000000000000000000" pitchFamily="2" charset="2"/>
              <a:buChar char="§"/>
              <a:defRPr lang="en-US" sz="2000" b="0" smtClean="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lang="en-US" b="0" smtClean="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lang="en-US" sz="1600" b="0" smtClean="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lang="en-US"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342900" marR="0" lvl="0" indent="-342900" algn="ctr" defTabSz="914400" rtl="0" eaLnBrk="1" fontAlgn="base" latinLnBrk="0" hangingPunct="1">
              <a:lnSpc>
                <a:spcPct val="110000"/>
              </a:lnSpc>
              <a:spcBef>
                <a:spcPct val="0"/>
              </a:spcBef>
              <a:spcAft>
                <a:spcPct val="25000"/>
              </a:spcAft>
              <a:buClr>
                <a:srgbClr val="CC6600"/>
              </a:buClr>
              <a:buSzPct val="110000"/>
              <a:buFont typeface="Wingdings" panose="05000000000000000000" pitchFamily="2" charset="2"/>
              <a:buNone/>
              <a:tabLst/>
              <a:defRPr/>
            </a:pPr>
            <a:r>
              <a:rPr kumimoji="0" lang="en-US" sz="1500" b="1" i="0" u="none" strike="noStrike" kern="0" cap="none" spc="0" normalizeH="0" baseline="0" noProof="0" dirty="0" smtClean="0">
                <a:ln>
                  <a:noFill/>
                </a:ln>
                <a:solidFill>
                  <a:srgbClr val="003883"/>
                </a:solidFill>
                <a:effectLst/>
                <a:uLnTx/>
                <a:uFillTx/>
                <a:latin typeface="Arial" panose="020B0604020202020204" pitchFamily="34" charset="0"/>
                <a:ea typeface="+mn-ea"/>
                <a:cs typeface="Arial" panose="020B0604020202020204" pitchFamily="34" charset="0"/>
              </a:rPr>
              <a:t>Tools</a:t>
            </a:r>
            <a:r>
              <a:rPr kumimoji="0" lang="en-US" sz="1500" b="1" i="0" u="none" strike="noStrike" kern="0" cap="none" spc="0" normalizeH="0" noProof="0" dirty="0" smtClean="0">
                <a:ln>
                  <a:noFill/>
                </a:ln>
                <a:solidFill>
                  <a:srgbClr val="003883"/>
                </a:solidFill>
                <a:effectLst/>
                <a:uLnTx/>
                <a:uFillTx/>
                <a:latin typeface="Arial" panose="020B0604020202020204" pitchFamily="34" charset="0"/>
                <a:ea typeface="+mn-ea"/>
                <a:cs typeface="Arial" panose="020B0604020202020204" pitchFamily="34" charset="0"/>
              </a:rPr>
              <a:t> for Testing Agonist Antibodies</a:t>
            </a:r>
            <a:endParaRPr kumimoji="0" lang="en-US" sz="1500" b="1" i="0" u="none" strike="noStrike" kern="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endParaRPr>
          </a:p>
        </p:txBody>
      </p:sp>
      <p:cxnSp>
        <p:nvCxnSpPr>
          <p:cNvPr id="21" name="Straight Connector 20"/>
          <p:cNvCxnSpPr/>
          <p:nvPr/>
        </p:nvCxnSpPr>
        <p:spPr bwMode="auto">
          <a:xfrm>
            <a:off x="8133320" y="1262999"/>
            <a:ext cx="0" cy="47548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Rounded Corners 28">
            <a:extLst>
              <a:ext uri="{FF2B5EF4-FFF2-40B4-BE49-F238E27FC236}">
                <a16:creationId xmlns:a16="http://schemas.microsoft.com/office/drawing/2014/main" id="{B7D57CC2-16F5-496D-8808-38F738617B9E}"/>
              </a:ext>
            </a:extLst>
          </p:cNvPr>
          <p:cNvSpPr/>
          <p:nvPr/>
        </p:nvSpPr>
        <p:spPr>
          <a:xfrm>
            <a:off x="8517211" y="2624483"/>
            <a:ext cx="3570335" cy="457200"/>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Early Access Cell Lines</a:t>
            </a:r>
            <a:endPar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7" name="Text Placeholder 8"/>
          <p:cNvSpPr txBox="1">
            <a:spLocks/>
          </p:cNvSpPr>
          <p:nvPr/>
        </p:nvSpPr>
        <p:spPr bwMode="auto">
          <a:xfrm>
            <a:off x="8517210" y="3196542"/>
            <a:ext cx="3586025"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0" rIns="45720" bIns="0" numCol="1" rtlCol="0" anchor="t" anchorCtr="0" compatLnSpc="1">
            <a:prstTxWarp prst="textNoShape">
              <a:avLst/>
            </a:prstTxWarp>
            <a:noAutofit/>
          </a:bodyPr>
          <a:lstStyle>
            <a:lvl1pPr marL="342900" indent="-342900" algn="l" rtl="0" eaLnBrk="1" fontAlgn="base" hangingPunct="1">
              <a:lnSpc>
                <a:spcPct val="110000"/>
              </a:lnSpc>
              <a:spcBef>
                <a:spcPct val="0"/>
              </a:spcBef>
              <a:spcAft>
                <a:spcPct val="25000"/>
              </a:spcAft>
              <a:buClr>
                <a:srgbClr val="CC6600"/>
              </a:buClr>
              <a:buSzPct val="110000"/>
              <a:buFont typeface="Wingdings" panose="05000000000000000000" pitchFamily="2" charset="2"/>
              <a:defRPr lang="en-US" sz="1500" b="0" i="1" smtClean="0">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Wingdings" panose="05000000000000000000" pitchFamily="2" charset="2"/>
              <a:buChar char="§"/>
              <a:defRPr lang="en-US" sz="2000" b="0" smtClean="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lang="en-US" b="0" smtClean="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lang="en-US" sz="1600" b="0" smtClean="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lang="en-US"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342900" marR="0" lvl="0" indent="-342900" algn="ctr" defTabSz="914400" rtl="0" eaLnBrk="1" fontAlgn="base" latinLnBrk="0" hangingPunct="1">
              <a:lnSpc>
                <a:spcPct val="110000"/>
              </a:lnSpc>
              <a:spcBef>
                <a:spcPct val="0"/>
              </a:spcBef>
              <a:spcAft>
                <a:spcPct val="25000"/>
              </a:spcAft>
              <a:buClr>
                <a:srgbClr val="CC6600"/>
              </a:buClr>
              <a:buSzPct val="110000"/>
              <a:buFont typeface="Wingdings" panose="05000000000000000000" pitchFamily="2" charset="2"/>
              <a:buNone/>
              <a:tabLst/>
              <a:defRPr/>
            </a:pPr>
            <a:r>
              <a:rPr lang="en-US" b="1" i="0" kern="0" dirty="0" smtClean="0"/>
              <a:t>Binding Assays for Bi-specifics</a:t>
            </a:r>
            <a:endParaRPr kumimoji="0" lang="en-US" sz="1500" b="1" i="0" u="none" strike="noStrike" kern="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0"/>
          </p:nvPr>
        </p:nvSpPr>
        <p:spPr/>
        <p:txBody>
          <a:bodyPr/>
          <a:lstStyle/>
          <a:p>
            <a:pPr>
              <a:defRPr/>
            </a:pPr>
            <a:fld id="{B5A2DACB-D57D-4F82-85E5-B14000CB3121}" type="slidenum">
              <a:rPr lang="en-GB" altLang="en-US" smtClean="0"/>
              <a:pPr>
                <a:defRPr/>
              </a:pPr>
              <a:t>23</a:t>
            </a:fld>
            <a:endParaRPr lang="en-GB" altLang="en-US"/>
          </a:p>
        </p:txBody>
      </p:sp>
      <p:sp>
        <p:nvSpPr>
          <p:cNvPr id="12" name="Rectangle: Rounded Corners 11">
            <a:extLst>
              <a:ext uri="{FF2B5EF4-FFF2-40B4-BE49-F238E27FC236}">
                <a16:creationId xmlns:a16="http://schemas.microsoft.com/office/drawing/2014/main" id="{B93844F3-D77D-4727-89EB-F863E5A17C6A}"/>
              </a:ext>
            </a:extLst>
          </p:cNvPr>
          <p:cNvSpPr/>
          <p:nvPr/>
        </p:nvSpPr>
        <p:spPr>
          <a:xfrm>
            <a:off x="258528" y="4865698"/>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CTLA4</a:t>
            </a:r>
          </a:p>
        </p:txBody>
      </p:sp>
      <p:sp>
        <p:nvSpPr>
          <p:cNvPr id="13" name="Rectangle: Rounded Corners 12">
            <a:extLst>
              <a:ext uri="{FF2B5EF4-FFF2-40B4-BE49-F238E27FC236}">
                <a16:creationId xmlns:a16="http://schemas.microsoft.com/office/drawing/2014/main" id="{EC519DE8-640D-40A0-9DE0-76D9B2E89B58}"/>
              </a:ext>
            </a:extLst>
          </p:cNvPr>
          <p:cNvSpPr/>
          <p:nvPr/>
        </p:nvSpPr>
        <p:spPr>
          <a:xfrm>
            <a:off x="258528" y="3637253"/>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PD1 (SHP1)</a:t>
            </a:r>
          </a:p>
        </p:txBody>
      </p:sp>
      <p:sp>
        <p:nvSpPr>
          <p:cNvPr id="14" name="Rectangle: Rounded Corners 13">
            <a:extLst>
              <a:ext uri="{FF2B5EF4-FFF2-40B4-BE49-F238E27FC236}">
                <a16:creationId xmlns:a16="http://schemas.microsoft.com/office/drawing/2014/main" id="{7F4AEE11-9455-4500-A5AC-1EF809FE4463}"/>
              </a:ext>
            </a:extLst>
          </p:cNvPr>
          <p:cNvSpPr/>
          <p:nvPr/>
        </p:nvSpPr>
        <p:spPr>
          <a:xfrm>
            <a:off x="258528" y="4046735"/>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PD1 (SHP2)</a:t>
            </a:r>
          </a:p>
        </p:txBody>
      </p:sp>
      <p:sp>
        <p:nvSpPr>
          <p:cNvPr id="15" name="Rectangle: Rounded Corners 14">
            <a:extLst>
              <a:ext uri="{FF2B5EF4-FFF2-40B4-BE49-F238E27FC236}">
                <a16:creationId xmlns:a16="http://schemas.microsoft.com/office/drawing/2014/main" id="{59A7922F-F8F6-4F21-8B5E-084492553BD7}"/>
              </a:ext>
            </a:extLst>
          </p:cNvPr>
          <p:cNvSpPr/>
          <p:nvPr/>
        </p:nvSpPr>
        <p:spPr>
          <a:xfrm>
            <a:off x="2266239" y="4046547"/>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PD-L2</a:t>
            </a:r>
          </a:p>
        </p:txBody>
      </p:sp>
      <p:sp>
        <p:nvSpPr>
          <p:cNvPr id="17" name="Rectangle: Rounded Corners 16">
            <a:extLst>
              <a:ext uri="{FF2B5EF4-FFF2-40B4-BE49-F238E27FC236}">
                <a16:creationId xmlns:a16="http://schemas.microsoft.com/office/drawing/2014/main" id="{804AF9BB-B86F-4F24-8D96-232126727ED1}"/>
              </a:ext>
            </a:extLst>
          </p:cNvPr>
          <p:cNvSpPr/>
          <p:nvPr/>
        </p:nvSpPr>
        <p:spPr>
          <a:xfrm>
            <a:off x="258528" y="4456216"/>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BTLA</a:t>
            </a:r>
          </a:p>
        </p:txBody>
      </p:sp>
      <p:sp>
        <p:nvSpPr>
          <p:cNvPr id="18" name="Rectangle: Rounded Corners 17">
            <a:extLst>
              <a:ext uri="{FF2B5EF4-FFF2-40B4-BE49-F238E27FC236}">
                <a16:creationId xmlns:a16="http://schemas.microsoft.com/office/drawing/2014/main" id="{8090C19C-6BEC-453E-946C-476D12880A6B}"/>
              </a:ext>
            </a:extLst>
          </p:cNvPr>
          <p:cNvSpPr/>
          <p:nvPr/>
        </p:nvSpPr>
        <p:spPr>
          <a:xfrm>
            <a:off x="2266239" y="4456321"/>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HVEM</a:t>
            </a:r>
          </a:p>
        </p:txBody>
      </p:sp>
      <p:sp>
        <p:nvSpPr>
          <p:cNvPr id="2" name="Rectangle: Rounded Corners 1">
            <a:extLst>
              <a:ext uri="{FF2B5EF4-FFF2-40B4-BE49-F238E27FC236}">
                <a16:creationId xmlns:a16="http://schemas.microsoft.com/office/drawing/2014/main" id="{89BB5D2F-1317-4FF3-8EC5-74A62B726096}"/>
              </a:ext>
            </a:extLst>
          </p:cNvPr>
          <p:cNvSpPr/>
          <p:nvPr/>
        </p:nvSpPr>
        <p:spPr>
          <a:xfrm>
            <a:off x="258528" y="1999327"/>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SIRP</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71D39744-5E0C-4BC1-BFE6-2C494E74D83B}"/>
              </a:ext>
            </a:extLst>
          </p:cNvPr>
          <p:cNvSpPr/>
          <p:nvPr/>
        </p:nvSpPr>
        <p:spPr>
          <a:xfrm>
            <a:off x="258528" y="2408809"/>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ICOS</a:t>
            </a:r>
          </a:p>
        </p:txBody>
      </p:sp>
      <p:sp>
        <p:nvSpPr>
          <p:cNvPr id="25" name="Rectangle: Rounded Corners 24">
            <a:extLst>
              <a:ext uri="{FF2B5EF4-FFF2-40B4-BE49-F238E27FC236}">
                <a16:creationId xmlns:a16="http://schemas.microsoft.com/office/drawing/2014/main" id="{6E339A07-4B15-4617-AA74-8A4F9A3B5BE9}"/>
              </a:ext>
            </a:extLst>
          </p:cNvPr>
          <p:cNvSpPr/>
          <p:nvPr/>
        </p:nvSpPr>
        <p:spPr>
          <a:xfrm>
            <a:off x="2266239" y="3636773"/>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PD-L1</a:t>
            </a:r>
          </a:p>
        </p:txBody>
      </p:sp>
      <p:sp>
        <p:nvSpPr>
          <p:cNvPr id="27" name="Rectangle: Rounded Corners 26">
            <a:extLst>
              <a:ext uri="{FF2B5EF4-FFF2-40B4-BE49-F238E27FC236}">
                <a16:creationId xmlns:a16="http://schemas.microsoft.com/office/drawing/2014/main" id="{B1AAE5A1-6546-4ED4-8CCB-D5DA03DB1ED7}"/>
              </a:ext>
            </a:extLst>
          </p:cNvPr>
          <p:cNvSpPr/>
          <p:nvPr/>
        </p:nvSpPr>
        <p:spPr>
          <a:xfrm>
            <a:off x="2266239" y="4866095"/>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CD86</a:t>
            </a:r>
          </a:p>
        </p:txBody>
      </p:sp>
      <p:sp>
        <p:nvSpPr>
          <p:cNvPr id="32" name="Rectangle: Rounded Corners 1">
            <a:extLst>
              <a:ext uri="{FF2B5EF4-FFF2-40B4-BE49-F238E27FC236}">
                <a16:creationId xmlns:a16="http://schemas.microsoft.com/office/drawing/2014/main" id="{89BB5D2F-1317-4FF3-8EC5-74A62B726096}"/>
              </a:ext>
            </a:extLst>
          </p:cNvPr>
          <p:cNvSpPr/>
          <p:nvPr/>
        </p:nvSpPr>
        <p:spPr>
          <a:xfrm>
            <a:off x="258528" y="2818290"/>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CD28</a:t>
            </a:r>
          </a:p>
        </p:txBody>
      </p:sp>
      <p:sp>
        <p:nvSpPr>
          <p:cNvPr id="33" name="Rectangle: Rounded Corners 10">
            <a:extLst>
              <a:ext uri="{FF2B5EF4-FFF2-40B4-BE49-F238E27FC236}">
                <a16:creationId xmlns:a16="http://schemas.microsoft.com/office/drawing/2014/main" id="{71D39744-5E0C-4BC1-BFE6-2C494E74D83B}"/>
              </a:ext>
            </a:extLst>
          </p:cNvPr>
          <p:cNvSpPr/>
          <p:nvPr/>
        </p:nvSpPr>
        <p:spPr>
          <a:xfrm>
            <a:off x="258528" y="3226999"/>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CD200R</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Rectangle: Rounded Corners 24">
            <a:extLst>
              <a:ext uri="{FF2B5EF4-FFF2-40B4-BE49-F238E27FC236}">
                <a16:creationId xmlns:a16="http://schemas.microsoft.com/office/drawing/2014/main" id="{6E339A07-4B15-4617-AA74-8A4F9A3B5BE9}"/>
              </a:ext>
            </a:extLst>
          </p:cNvPr>
          <p:cNvSpPr/>
          <p:nvPr/>
        </p:nvSpPr>
        <p:spPr>
          <a:xfrm>
            <a:off x="2275684" y="3226999"/>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CD200</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Rectangle: Rounded Corners 1">
            <a:extLst>
              <a:ext uri="{FF2B5EF4-FFF2-40B4-BE49-F238E27FC236}">
                <a16:creationId xmlns:a16="http://schemas.microsoft.com/office/drawing/2014/main" id="{89BB5D2F-1317-4FF3-8EC5-74A62B726096}"/>
              </a:ext>
            </a:extLst>
          </p:cNvPr>
          <p:cNvSpPr/>
          <p:nvPr/>
        </p:nvSpPr>
        <p:spPr>
          <a:xfrm>
            <a:off x="2266239" y="2002534"/>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rPr>
              <a:t>CD47</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Rectangle: Rounded Corners 12">
            <a:extLst>
              <a:ext uri="{FF2B5EF4-FFF2-40B4-BE49-F238E27FC236}">
                <a16:creationId xmlns:a16="http://schemas.microsoft.com/office/drawing/2014/main" id="{EC519DE8-640D-40A0-9DE0-76D9B2E89B58}"/>
              </a:ext>
            </a:extLst>
          </p:cNvPr>
          <p:cNvSpPr/>
          <p:nvPr/>
        </p:nvSpPr>
        <p:spPr>
          <a:xfrm>
            <a:off x="255470" y="5275868"/>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mPD1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Rectangle: Rounded Corners 24">
            <a:extLst>
              <a:ext uri="{FF2B5EF4-FFF2-40B4-BE49-F238E27FC236}">
                <a16:creationId xmlns:a16="http://schemas.microsoft.com/office/drawing/2014/main" id="{6E339A07-4B15-4617-AA74-8A4F9A3B5BE9}"/>
              </a:ext>
            </a:extLst>
          </p:cNvPr>
          <p:cNvSpPr/>
          <p:nvPr/>
        </p:nvSpPr>
        <p:spPr>
          <a:xfrm>
            <a:off x="2263181" y="5275868"/>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mPD-L1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Rectangle: Rounded Corners 15">
            <a:extLst>
              <a:ext uri="{FF2B5EF4-FFF2-40B4-BE49-F238E27FC236}">
                <a16:creationId xmlns:a16="http://schemas.microsoft.com/office/drawing/2014/main" id="{95918CB3-C745-4866-82B4-311405907202}"/>
              </a:ext>
            </a:extLst>
          </p:cNvPr>
          <p:cNvSpPr/>
          <p:nvPr/>
        </p:nvSpPr>
        <p:spPr>
          <a:xfrm>
            <a:off x="5144105" y="3565985"/>
            <a:ext cx="1920240" cy="365760"/>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CD27</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Rectangle: Rounded Corners 12">
            <a:extLst>
              <a:ext uri="{FF2B5EF4-FFF2-40B4-BE49-F238E27FC236}">
                <a16:creationId xmlns:a16="http://schemas.microsoft.com/office/drawing/2014/main" id="{EC519DE8-640D-40A0-9DE0-76D9B2E89B58}"/>
              </a:ext>
            </a:extLst>
          </p:cNvPr>
          <p:cNvSpPr/>
          <p:nvPr/>
        </p:nvSpPr>
        <p:spPr>
          <a:xfrm>
            <a:off x="258239" y="5694275"/>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mCTLA4</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Rectangle: Rounded Corners 24">
            <a:extLst>
              <a:ext uri="{FF2B5EF4-FFF2-40B4-BE49-F238E27FC236}">
                <a16:creationId xmlns:a16="http://schemas.microsoft.com/office/drawing/2014/main" id="{6E339A07-4B15-4617-AA74-8A4F9A3B5BE9}"/>
              </a:ext>
            </a:extLst>
          </p:cNvPr>
          <p:cNvSpPr/>
          <p:nvPr/>
        </p:nvSpPr>
        <p:spPr>
          <a:xfrm>
            <a:off x="2265950" y="5694275"/>
            <a:ext cx="1920240" cy="33028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mCD80</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Rounded Corners 15">
            <a:extLst>
              <a:ext uri="{FF2B5EF4-FFF2-40B4-BE49-F238E27FC236}">
                <a16:creationId xmlns:a16="http://schemas.microsoft.com/office/drawing/2014/main" id="{95918CB3-C745-4866-82B4-311405907202}"/>
              </a:ext>
            </a:extLst>
          </p:cNvPr>
          <p:cNvSpPr/>
          <p:nvPr/>
        </p:nvSpPr>
        <p:spPr>
          <a:xfrm>
            <a:off x="8512387" y="3863323"/>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PD-1/CTLA4</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5" name="Rectangle: Rounded Corners 25">
            <a:extLst>
              <a:ext uri="{FF2B5EF4-FFF2-40B4-BE49-F238E27FC236}">
                <a16:creationId xmlns:a16="http://schemas.microsoft.com/office/drawing/2014/main" id="{09480CAD-A932-4E51-BF89-6B92E4CF9E8D}"/>
              </a:ext>
            </a:extLst>
          </p:cNvPr>
          <p:cNvSpPr/>
          <p:nvPr/>
        </p:nvSpPr>
        <p:spPr>
          <a:xfrm>
            <a:off x="8512387" y="3470028"/>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a:solidFill>
                  <a:schemeClr val="bg1"/>
                </a:solidFill>
                <a:latin typeface="Arial" panose="020B0604020202020204" pitchFamily="34" charset="0"/>
                <a:cs typeface="Arial" panose="020B0604020202020204" pitchFamily="34" charset="0"/>
              </a:rPr>
              <a:t>PD-1/LAG3</a:t>
            </a: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7" name="Rectangle: Rounded Corners 15">
            <a:extLst>
              <a:ext uri="{FF2B5EF4-FFF2-40B4-BE49-F238E27FC236}">
                <a16:creationId xmlns:a16="http://schemas.microsoft.com/office/drawing/2014/main" id="{95918CB3-C745-4866-82B4-311405907202}"/>
              </a:ext>
            </a:extLst>
          </p:cNvPr>
          <p:cNvSpPr/>
          <p:nvPr/>
        </p:nvSpPr>
        <p:spPr>
          <a:xfrm>
            <a:off x="10352658" y="4256619"/>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PD-L1/TIM3</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8" name="Rectangle: Rounded Corners 25">
            <a:extLst>
              <a:ext uri="{FF2B5EF4-FFF2-40B4-BE49-F238E27FC236}">
                <a16:creationId xmlns:a16="http://schemas.microsoft.com/office/drawing/2014/main" id="{09480CAD-A932-4E51-BF89-6B92E4CF9E8D}"/>
              </a:ext>
            </a:extLst>
          </p:cNvPr>
          <p:cNvSpPr/>
          <p:nvPr/>
        </p:nvSpPr>
        <p:spPr>
          <a:xfrm>
            <a:off x="8512387" y="4256619"/>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solidFill>
                  <a:schemeClr val="bg1"/>
                </a:solidFill>
                <a:latin typeface="Arial" panose="020B0604020202020204" pitchFamily="34" charset="0"/>
                <a:cs typeface="Arial" panose="020B0604020202020204" pitchFamily="34" charset="0"/>
              </a:rPr>
              <a:t>PD-1/TIGIT</a:t>
            </a: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9" name="Rectangle: Rounded Corners 15">
            <a:extLst>
              <a:ext uri="{FF2B5EF4-FFF2-40B4-BE49-F238E27FC236}">
                <a16:creationId xmlns:a16="http://schemas.microsoft.com/office/drawing/2014/main" id="{95918CB3-C745-4866-82B4-311405907202}"/>
              </a:ext>
            </a:extLst>
          </p:cNvPr>
          <p:cNvSpPr/>
          <p:nvPr/>
        </p:nvSpPr>
        <p:spPr>
          <a:xfrm>
            <a:off x="10352658" y="3863323"/>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PD-L1/CTLA4</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0" name="Rectangle: Rounded Corners 25">
            <a:extLst>
              <a:ext uri="{FF2B5EF4-FFF2-40B4-BE49-F238E27FC236}">
                <a16:creationId xmlns:a16="http://schemas.microsoft.com/office/drawing/2014/main" id="{09480CAD-A932-4E51-BF89-6B92E4CF9E8D}"/>
              </a:ext>
            </a:extLst>
          </p:cNvPr>
          <p:cNvSpPr/>
          <p:nvPr/>
        </p:nvSpPr>
        <p:spPr>
          <a:xfrm>
            <a:off x="10352658" y="3470028"/>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solidFill>
                  <a:schemeClr val="bg1"/>
                </a:solidFill>
                <a:latin typeface="Arial" panose="020B0604020202020204" pitchFamily="34" charset="0"/>
                <a:cs typeface="Arial" panose="020B0604020202020204" pitchFamily="34" charset="0"/>
              </a:rPr>
              <a:t>PD-1/PD-L1</a:t>
            </a: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1" name="Rectangle: Rounded Corners 15">
            <a:extLst>
              <a:ext uri="{FF2B5EF4-FFF2-40B4-BE49-F238E27FC236}">
                <a16:creationId xmlns:a16="http://schemas.microsoft.com/office/drawing/2014/main" id="{95918CB3-C745-4866-82B4-311405907202}"/>
              </a:ext>
            </a:extLst>
          </p:cNvPr>
          <p:cNvSpPr/>
          <p:nvPr/>
        </p:nvSpPr>
        <p:spPr>
          <a:xfrm>
            <a:off x="8512387" y="4649914"/>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PD-1/CEACAM1</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2" name="Rectangle: Rounded Corners 25">
            <a:extLst>
              <a:ext uri="{FF2B5EF4-FFF2-40B4-BE49-F238E27FC236}">
                <a16:creationId xmlns:a16="http://schemas.microsoft.com/office/drawing/2014/main" id="{09480CAD-A932-4E51-BF89-6B92E4CF9E8D}"/>
              </a:ext>
            </a:extLst>
          </p:cNvPr>
          <p:cNvSpPr/>
          <p:nvPr/>
        </p:nvSpPr>
        <p:spPr>
          <a:xfrm>
            <a:off x="10352658" y="4649914"/>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TIM3/CEACAM1</a:t>
            </a:r>
            <a:endParaRPr lang="en-US" sz="1600" b="1" dirty="0">
              <a:solidFill>
                <a:schemeClr val="bg1"/>
              </a:solidFill>
              <a:latin typeface="Arial" panose="020B0604020202020204" pitchFamily="34" charset="0"/>
              <a:cs typeface="Arial" panose="020B0604020202020204" pitchFamily="34" charset="0"/>
            </a:endParaRPr>
          </a:p>
        </p:txBody>
      </p:sp>
      <p:sp>
        <p:nvSpPr>
          <p:cNvPr id="53" name="Rectangle: Rounded Corners 15">
            <a:extLst>
              <a:ext uri="{FF2B5EF4-FFF2-40B4-BE49-F238E27FC236}">
                <a16:creationId xmlns:a16="http://schemas.microsoft.com/office/drawing/2014/main" id="{95918CB3-C745-4866-82B4-311405907202}"/>
              </a:ext>
            </a:extLst>
          </p:cNvPr>
          <p:cNvSpPr/>
          <p:nvPr/>
        </p:nvSpPr>
        <p:spPr>
          <a:xfrm>
            <a:off x="8512387" y="5438857"/>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mPD-1/mLAG3</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4" name="Rectangle: Rounded Corners 15">
            <a:extLst>
              <a:ext uri="{FF2B5EF4-FFF2-40B4-BE49-F238E27FC236}">
                <a16:creationId xmlns:a16="http://schemas.microsoft.com/office/drawing/2014/main" id="{95918CB3-C745-4866-82B4-311405907202}"/>
              </a:ext>
            </a:extLst>
          </p:cNvPr>
          <p:cNvSpPr/>
          <p:nvPr/>
        </p:nvSpPr>
        <p:spPr>
          <a:xfrm>
            <a:off x="10352658" y="5438857"/>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mPD-1/</a:t>
            </a:r>
            <a:r>
              <a:rPr lang="en-US" sz="1600" dirty="0" err="1" smtClean="0"/>
              <a:t>mTIGIT</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5" name="Rectangle: Rounded Corners 15">
            <a:extLst>
              <a:ext uri="{FF2B5EF4-FFF2-40B4-BE49-F238E27FC236}">
                <a16:creationId xmlns:a16="http://schemas.microsoft.com/office/drawing/2014/main" id="{95918CB3-C745-4866-82B4-311405907202}"/>
              </a:ext>
            </a:extLst>
          </p:cNvPr>
          <p:cNvSpPr/>
          <p:nvPr/>
        </p:nvSpPr>
        <p:spPr>
          <a:xfrm>
            <a:off x="8512387" y="5811496"/>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mPD-1/mCTLA4</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4" name="Rectangle: Rounded Corners 25">
            <a:extLst>
              <a:ext uri="{FF2B5EF4-FFF2-40B4-BE49-F238E27FC236}">
                <a16:creationId xmlns:a16="http://schemas.microsoft.com/office/drawing/2014/main" id="{09480CAD-A932-4E51-BF89-6B92E4CF9E8D}"/>
              </a:ext>
            </a:extLst>
          </p:cNvPr>
          <p:cNvSpPr/>
          <p:nvPr/>
        </p:nvSpPr>
        <p:spPr>
          <a:xfrm>
            <a:off x="10342149" y="5039788"/>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sz="1600" dirty="0" smtClean="0"/>
              <a:t>TIGIT/LAG3</a:t>
            </a:r>
            <a:endParaRPr lang="en-US" sz="1600" b="1" dirty="0">
              <a:solidFill>
                <a:schemeClr val="bg1"/>
              </a:solidFill>
              <a:latin typeface="Arial" panose="020B0604020202020204" pitchFamily="34" charset="0"/>
              <a:cs typeface="Arial" panose="020B0604020202020204" pitchFamily="34" charset="0"/>
            </a:endParaRPr>
          </a:p>
        </p:txBody>
      </p:sp>
      <p:sp>
        <p:nvSpPr>
          <p:cNvPr id="65" name="Rectangle: Rounded Corners 25">
            <a:extLst>
              <a:ext uri="{FF2B5EF4-FFF2-40B4-BE49-F238E27FC236}">
                <a16:creationId xmlns:a16="http://schemas.microsoft.com/office/drawing/2014/main" id="{09480CAD-A932-4E51-BF89-6B92E4CF9E8D}"/>
              </a:ext>
            </a:extLst>
          </p:cNvPr>
          <p:cNvSpPr/>
          <p:nvPr/>
        </p:nvSpPr>
        <p:spPr>
          <a:xfrm>
            <a:off x="8507563" y="5039788"/>
            <a:ext cx="1737360" cy="333174"/>
          </a:xfrm>
          <a:prstGeom prst="round2DiagRect">
            <a:avLst/>
          </a:prstGeom>
          <a:solidFill>
            <a:srgbClr val="42868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algn="ctr"/>
            <a:r>
              <a:rPr lang="en-US" dirty="0" smtClean="0"/>
              <a:t>PD-1</a:t>
            </a:r>
            <a:r>
              <a:rPr lang="en-US" sz="1600" dirty="0" smtClean="0"/>
              <a:t>/CD28</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42773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84" y="142875"/>
            <a:ext cx="8707243" cy="762000"/>
          </a:xfrm>
        </p:spPr>
        <p:txBody>
          <a:bodyPr anchor="ctr"/>
          <a:lstStyle/>
          <a:p>
            <a:pPr lvl="0"/>
            <a:r>
              <a:rPr lang="en-US" dirty="0" smtClean="0"/>
              <a:t>Thank </a:t>
            </a:r>
            <a:r>
              <a:rPr lang="en-US" dirty="0"/>
              <a:t>Y</a:t>
            </a:r>
            <a:r>
              <a:rPr lang="en-US" dirty="0" smtClean="0"/>
              <a:t>ou!</a:t>
            </a:r>
            <a:endParaRPr lang="en-US" dirty="0"/>
          </a:p>
        </p:txBody>
      </p:sp>
      <p:sp>
        <p:nvSpPr>
          <p:cNvPr id="9" name="TextBox 8"/>
          <p:cNvSpPr txBox="1"/>
          <p:nvPr/>
        </p:nvSpPr>
        <p:spPr>
          <a:xfrm flipH="1">
            <a:off x="9906000" y="2722175"/>
            <a:ext cx="2286000" cy="283464"/>
          </a:xfrm>
          <a:prstGeom prst="homePlate">
            <a:avLst/>
          </a:prstGeom>
          <a:solidFill>
            <a:srgbClr val="428682"/>
          </a:solidFill>
          <a:scene3d>
            <a:camera prst="orthographicFront">
              <a:rot lat="0" lon="0" rev="0"/>
            </a:camera>
            <a:lightRig rig="threePt" dir="t"/>
          </a:scene3d>
          <a:sp3d/>
        </p:spPr>
        <p:txBody>
          <a:bodyPr vert="horz" wrap="none" lIns="91440" tIns="91440" rIns="91440" bIns="91440" rtlCol="0" anchor="ctr" anchorCtr="0">
            <a:noAutofit/>
          </a:bodyPr>
          <a:lstStyle>
            <a:defPPr>
              <a:defRPr lang="en-US"/>
            </a:defPPr>
            <a:lvl1pPr algn="ctr">
              <a:defRPr sz="1200">
                <a:solidFill>
                  <a:schemeClr val="bg1"/>
                </a:solidFill>
                <a:cs typeface="Arial" panose="020B0604020202020204" pitchFamily="34" charset="0"/>
              </a:defRPr>
            </a:lvl1pPr>
          </a:lstStyle>
          <a:p>
            <a:pPr algn="r"/>
            <a:r>
              <a:rPr lang="en-US" b="1" dirty="0"/>
              <a:t>GPCRs</a:t>
            </a:r>
          </a:p>
        </p:txBody>
      </p:sp>
      <p:sp>
        <p:nvSpPr>
          <p:cNvPr id="8" name="TextBox 7"/>
          <p:cNvSpPr txBox="1"/>
          <p:nvPr/>
        </p:nvSpPr>
        <p:spPr>
          <a:xfrm flipH="1">
            <a:off x="9906000" y="3063359"/>
            <a:ext cx="2286000" cy="283464"/>
          </a:xfrm>
          <a:prstGeom prst="homePlate">
            <a:avLst/>
          </a:prstGeom>
          <a:solidFill>
            <a:srgbClr val="428682"/>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Checkpoint Receptors </a:t>
            </a:r>
            <a:endParaRPr lang="en-US" sz="1200" b="1" dirty="0">
              <a:solidFill>
                <a:schemeClr val="bg1"/>
              </a:solidFill>
              <a:cs typeface="Arial" panose="020B0604020202020204" pitchFamily="34" charset="0"/>
            </a:endParaRPr>
          </a:p>
        </p:txBody>
      </p:sp>
      <p:sp>
        <p:nvSpPr>
          <p:cNvPr id="12" name="TextBox 11"/>
          <p:cNvSpPr txBox="1"/>
          <p:nvPr/>
        </p:nvSpPr>
        <p:spPr>
          <a:xfrm flipH="1">
            <a:off x="9906000" y="3745727"/>
            <a:ext cx="2286000" cy="283464"/>
          </a:xfrm>
          <a:prstGeom prst="homePlate">
            <a:avLst/>
          </a:prstGeom>
          <a:solidFill>
            <a:srgbClr val="428682"/>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Kinases</a:t>
            </a:r>
            <a:endParaRPr lang="en-US" sz="1200" b="1" dirty="0">
              <a:solidFill>
                <a:schemeClr val="bg1"/>
              </a:solidFill>
              <a:cs typeface="Arial" panose="020B0604020202020204" pitchFamily="34" charset="0"/>
            </a:endParaRPr>
          </a:p>
        </p:txBody>
      </p:sp>
      <p:sp>
        <p:nvSpPr>
          <p:cNvPr id="14" name="TextBox 13"/>
          <p:cNvSpPr txBox="1"/>
          <p:nvPr/>
        </p:nvSpPr>
        <p:spPr>
          <a:xfrm flipH="1">
            <a:off x="9906000" y="3404543"/>
            <a:ext cx="2286000" cy="283464"/>
          </a:xfrm>
          <a:prstGeom prst="homePlate">
            <a:avLst/>
          </a:prstGeom>
          <a:solidFill>
            <a:srgbClr val="428682"/>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Cytokine Receptors</a:t>
            </a:r>
            <a:endParaRPr lang="en-US" sz="1200" b="1" dirty="0">
              <a:solidFill>
                <a:schemeClr val="bg1"/>
              </a:solidFill>
              <a:cs typeface="Arial" panose="020B0604020202020204" pitchFamily="34" charset="0"/>
            </a:endParaRPr>
          </a:p>
        </p:txBody>
      </p:sp>
      <p:sp>
        <p:nvSpPr>
          <p:cNvPr id="20" name="TextBox 19"/>
          <p:cNvSpPr txBox="1"/>
          <p:nvPr/>
        </p:nvSpPr>
        <p:spPr>
          <a:xfrm flipH="1">
            <a:off x="9906000" y="5110463"/>
            <a:ext cx="2286000" cy="283464"/>
          </a:xfrm>
          <a:prstGeom prst="homePlate">
            <a:avLst/>
          </a:prstGeom>
          <a:solidFill>
            <a:srgbClr val="EE7D11"/>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ADCP Assays</a:t>
            </a:r>
            <a:endParaRPr lang="en-US" sz="1200" b="1" dirty="0">
              <a:solidFill>
                <a:schemeClr val="bg1"/>
              </a:solidFill>
              <a:cs typeface="Arial" panose="020B0604020202020204" pitchFamily="34" charset="0"/>
            </a:endParaRPr>
          </a:p>
        </p:txBody>
      </p:sp>
      <p:sp>
        <p:nvSpPr>
          <p:cNvPr id="21" name="TextBox 20"/>
          <p:cNvSpPr txBox="1"/>
          <p:nvPr/>
        </p:nvSpPr>
        <p:spPr>
          <a:xfrm flipH="1">
            <a:off x="9906000" y="4086911"/>
            <a:ext cx="2286000" cy="283464"/>
          </a:xfrm>
          <a:prstGeom prst="homePlate">
            <a:avLst/>
          </a:prstGeom>
          <a:solidFill>
            <a:srgbClr val="428682"/>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Signaling Pathways</a:t>
            </a:r>
            <a:endParaRPr lang="en-US" sz="1200" b="1" dirty="0">
              <a:solidFill>
                <a:schemeClr val="bg1"/>
              </a:solidFill>
              <a:cs typeface="Arial" panose="020B0604020202020204" pitchFamily="34" charset="0"/>
            </a:endParaRPr>
          </a:p>
        </p:txBody>
      </p:sp>
      <p:sp>
        <p:nvSpPr>
          <p:cNvPr id="30" name="TextBox 29"/>
          <p:cNvSpPr txBox="1"/>
          <p:nvPr/>
        </p:nvSpPr>
        <p:spPr>
          <a:xfrm flipH="1">
            <a:off x="9906000" y="4428095"/>
            <a:ext cx="2286000" cy="283464"/>
          </a:xfrm>
          <a:prstGeom prst="homePlate">
            <a:avLst/>
          </a:prstGeom>
          <a:solidFill>
            <a:srgbClr val="428682"/>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a:solidFill>
                  <a:schemeClr val="bg1"/>
                </a:solidFill>
                <a:cs typeface="Arial" panose="020B0604020202020204" pitchFamily="34" charset="0"/>
              </a:rPr>
              <a:t>TGF</a:t>
            </a:r>
            <a:r>
              <a:rPr lang="el-GR" sz="1200" b="1" dirty="0">
                <a:solidFill>
                  <a:schemeClr val="bg1"/>
                </a:solidFill>
                <a:cs typeface="Arial" panose="020B0604020202020204" pitchFamily="34" charset="0"/>
              </a:rPr>
              <a:t>β</a:t>
            </a:r>
            <a:r>
              <a:rPr lang="en-US" sz="1200" b="1" dirty="0">
                <a:solidFill>
                  <a:schemeClr val="bg1"/>
                </a:solidFill>
                <a:cs typeface="Arial" panose="020B0604020202020204" pitchFamily="34" charset="0"/>
              </a:rPr>
              <a:t> Superfamily</a:t>
            </a:r>
          </a:p>
        </p:txBody>
      </p:sp>
      <p:sp>
        <p:nvSpPr>
          <p:cNvPr id="31" name="TextBox 30"/>
          <p:cNvSpPr txBox="1"/>
          <p:nvPr/>
        </p:nvSpPr>
        <p:spPr>
          <a:xfrm flipH="1">
            <a:off x="9906000" y="1357439"/>
            <a:ext cx="2286000" cy="283464"/>
          </a:xfrm>
          <a:prstGeom prst="homePlate">
            <a:avLst/>
          </a:prstGeom>
          <a:solidFill>
            <a:srgbClr val="AB3F97"/>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Qualified Bioassays</a:t>
            </a:r>
            <a:endParaRPr lang="en-US" sz="1200" b="1" dirty="0">
              <a:solidFill>
                <a:schemeClr val="bg1"/>
              </a:solidFill>
              <a:cs typeface="Arial" panose="020B0604020202020204" pitchFamily="34" charset="0"/>
            </a:endParaRPr>
          </a:p>
        </p:txBody>
      </p:sp>
      <p:sp>
        <p:nvSpPr>
          <p:cNvPr id="36" name="TextBox 35"/>
          <p:cNvSpPr txBox="1"/>
          <p:nvPr/>
        </p:nvSpPr>
        <p:spPr>
          <a:xfrm flipH="1">
            <a:off x="9906000" y="4769279"/>
            <a:ext cx="2286000" cy="283464"/>
          </a:xfrm>
          <a:prstGeom prst="homePlate">
            <a:avLst/>
          </a:prstGeom>
          <a:solidFill>
            <a:srgbClr val="EE7D11"/>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ADCC Assays</a:t>
            </a:r>
            <a:endParaRPr lang="en-US" sz="1200" b="1" dirty="0">
              <a:solidFill>
                <a:schemeClr val="bg1"/>
              </a:solidFill>
              <a:cs typeface="Arial" panose="020B0604020202020204" pitchFamily="34" charset="0"/>
            </a:endParaRPr>
          </a:p>
        </p:txBody>
      </p:sp>
      <p:sp>
        <p:nvSpPr>
          <p:cNvPr id="37" name="TextBox 36"/>
          <p:cNvSpPr txBox="1"/>
          <p:nvPr/>
        </p:nvSpPr>
        <p:spPr>
          <a:xfrm flipH="1">
            <a:off x="9906000" y="5451647"/>
            <a:ext cx="2286000" cy="283464"/>
          </a:xfrm>
          <a:prstGeom prst="homePlate">
            <a:avLst/>
          </a:prstGeom>
          <a:solidFill>
            <a:srgbClr val="EE7D11"/>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CDC Assays</a:t>
            </a:r>
            <a:endParaRPr lang="en-US" sz="1200" b="1" dirty="0">
              <a:solidFill>
                <a:schemeClr val="bg1"/>
              </a:solidFill>
              <a:cs typeface="Arial" panose="020B0604020202020204" pitchFamily="34" charset="0"/>
            </a:endParaRPr>
          </a:p>
        </p:txBody>
      </p:sp>
      <p:sp>
        <p:nvSpPr>
          <p:cNvPr id="38" name="TextBox 37"/>
          <p:cNvSpPr txBox="1"/>
          <p:nvPr/>
        </p:nvSpPr>
        <p:spPr>
          <a:xfrm flipH="1">
            <a:off x="9906000" y="1016255"/>
            <a:ext cx="2286000" cy="283464"/>
          </a:xfrm>
          <a:prstGeom prst="homePlate">
            <a:avLst/>
          </a:prstGeom>
          <a:solidFill>
            <a:srgbClr val="AB3F97"/>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Stable Cell Lines</a:t>
            </a:r>
            <a:endParaRPr lang="en-US" sz="1200" b="1" dirty="0">
              <a:solidFill>
                <a:schemeClr val="bg1"/>
              </a:solidFill>
              <a:cs typeface="Arial" panose="020B0604020202020204" pitchFamily="34" charset="0"/>
            </a:endParaRPr>
          </a:p>
        </p:txBody>
      </p:sp>
      <p:graphicFrame>
        <p:nvGraphicFramePr>
          <p:cNvPr id="41" name="Diagram 40">
            <a:extLst>
              <a:ext uri="{FF2B5EF4-FFF2-40B4-BE49-F238E27FC236}">
                <a16:creationId xmlns:a16="http://schemas.microsoft.com/office/drawing/2014/main" id="{D00DD232-883D-46A5-92B2-0797C450CA71}"/>
              </a:ext>
            </a:extLst>
          </p:cNvPr>
          <p:cNvGraphicFramePr/>
          <p:nvPr>
            <p:extLst>
              <p:ext uri="{D42A27DB-BD31-4B8C-83A1-F6EECF244321}">
                <p14:modId xmlns:p14="http://schemas.microsoft.com/office/powerpoint/2010/main" val="3570375758"/>
              </p:ext>
            </p:extLst>
          </p:nvPr>
        </p:nvGraphicFramePr>
        <p:xfrm>
          <a:off x="103783" y="1093069"/>
          <a:ext cx="8863472" cy="4358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TextBox 41"/>
          <p:cNvSpPr txBox="1"/>
          <p:nvPr/>
        </p:nvSpPr>
        <p:spPr>
          <a:xfrm flipH="1">
            <a:off x="9906000" y="2380991"/>
            <a:ext cx="2286000" cy="283464"/>
          </a:xfrm>
          <a:prstGeom prst="homePlate">
            <a:avLst/>
          </a:prstGeom>
          <a:solidFill>
            <a:srgbClr val="AB3F97"/>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Custom Assay Development</a:t>
            </a:r>
            <a:endParaRPr lang="en-US" sz="1200" b="1" dirty="0">
              <a:solidFill>
                <a:schemeClr val="bg1"/>
              </a:solidFill>
              <a:cs typeface="Arial" panose="020B0604020202020204" pitchFamily="34" charset="0"/>
            </a:endParaRPr>
          </a:p>
        </p:txBody>
      </p:sp>
      <p:sp>
        <p:nvSpPr>
          <p:cNvPr id="18" name="TextBox 17"/>
          <p:cNvSpPr txBox="1"/>
          <p:nvPr/>
        </p:nvSpPr>
        <p:spPr>
          <a:xfrm flipH="1">
            <a:off x="9906000" y="5792831"/>
            <a:ext cx="2286000" cy="283464"/>
          </a:xfrm>
          <a:prstGeom prst="homePlate">
            <a:avLst/>
          </a:prstGeom>
          <a:solidFill>
            <a:srgbClr val="EE7D11"/>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Target Cells</a:t>
            </a:r>
            <a:endParaRPr lang="en-US" sz="1200" b="1" dirty="0">
              <a:solidFill>
                <a:schemeClr val="bg1"/>
              </a:solidFill>
              <a:cs typeface="Arial" panose="020B0604020202020204" pitchFamily="34" charset="0"/>
            </a:endParaRPr>
          </a:p>
        </p:txBody>
      </p:sp>
      <p:sp>
        <p:nvSpPr>
          <p:cNvPr id="19" name="TextBox 18"/>
          <p:cNvSpPr txBox="1"/>
          <p:nvPr/>
        </p:nvSpPr>
        <p:spPr>
          <a:xfrm flipH="1">
            <a:off x="9906000" y="6134014"/>
            <a:ext cx="2286000" cy="283464"/>
          </a:xfrm>
          <a:prstGeom prst="homePlate">
            <a:avLst/>
          </a:prstGeom>
          <a:solidFill>
            <a:srgbClr val="EE7D11"/>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Effector Cells</a:t>
            </a:r>
            <a:endParaRPr lang="en-US" sz="1200" b="1" dirty="0">
              <a:solidFill>
                <a:schemeClr val="bg1"/>
              </a:solidFill>
              <a:cs typeface="Arial" panose="020B0604020202020204" pitchFamily="34" charset="0"/>
            </a:endParaRPr>
          </a:p>
        </p:txBody>
      </p:sp>
      <p:sp>
        <p:nvSpPr>
          <p:cNvPr id="22" name="TextBox 21"/>
          <p:cNvSpPr txBox="1"/>
          <p:nvPr/>
        </p:nvSpPr>
        <p:spPr>
          <a:xfrm flipH="1">
            <a:off x="9906000" y="2039807"/>
            <a:ext cx="2286000" cy="283464"/>
          </a:xfrm>
          <a:prstGeom prst="homePlate">
            <a:avLst/>
          </a:prstGeom>
          <a:solidFill>
            <a:srgbClr val="AB3F97"/>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Analytical Cell Banks</a:t>
            </a:r>
            <a:endParaRPr lang="en-US" sz="1200" b="1" dirty="0">
              <a:solidFill>
                <a:schemeClr val="bg1"/>
              </a:solidFill>
              <a:cs typeface="Arial" panose="020B0604020202020204" pitchFamily="34" charset="0"/>
            </a:endParaRPr>
          </a:p>
        </p:txBody>
      </p:sp>
      <p:sp>
        <p:nvSpPr>
          <p:cNvPr id="23" name="TextBox 22"/>
          <p:cNvSpPr txBox="1"/>
          <p:nvPr/>
        </p:nvSpPr>
        <p:spPr>
          <a:xfrm flipH="1">
            <a:off x="9906000" y="1698623"/>
            <a:ext cx="2286000" cy="283464"/>
          </a:xfrm>
          <a:prstGeom prst="homePlate">
            <a:avLst/>
          </a:prstGeom>
          <a:solidFill>
            <a:srgbClr val="AB3F97"/>
          </a:solidFill>
          <a:scene3d>
            <a:camera prst="orthographicFront">
              <a:rot lat="0" lon="0" rev="0"/>
            </a:camera>
            <a:lightRig rig="threePt" dir="t"/>
          </a:scene3d>
          <a:sp3d/>
        </p:spPr>
        <p:txBody>
          <a:bodyPr vert="horz" wrap="none" lIns="91440" tIns="91440" rIns="91440" bIns="91440" rtlCol="0" anchor="ctr" anchorCtr="0">
            <a:noAutofit/>
          </a:bodyPr>
          <a:lstStyle/>
          <a:p>
            <a:pPr algn="r"/>
            <a:r>
              <a:rPr lang="en-US" sz="1200" b="1" dirty="0" smtClean="0">
                <a:solidFill>
                  <a:schemeClr val="bg1"/>
                </a:solidFill>
                <a:cs typeface="Arial" panose="020B0604020202020204" pitchFamily="34" charset="0"/>
              </a:rPr>
              <a:t>MOA-based Bioassays</a:t>
            </a:r>
            <a:endParaRPr lang="en-US" sz="1200" b="1" dirty="0">
              <a:solidFill>
                <a:schemeClr val="bg1"/>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5A2DACB-D57D-4F82-85E5-B14000CB3121}" type="slidenum">
              <a:rPr lang="en-GB" altLang="en-US" smtClean="0"/>
              <a:pPr>
                <a:defRPr/>
              </a:pPr>
              <a:t>24</a:t>
            </a:fld>
            <a:endParaRPr lang="en-GB" altLang="en-US"/>
          </a:p>
        </p:txBody>
      </p:sp>
      <p:sp>
        <p:nvSpPr>
          <p:cNvPr id="24" name="Rectangle: Rounded Corners 21">
            <a:extLst>
              <a:ext uri="{FF2B5EF4-FFF2-40B4-BE49-F238E27FC236}">
                <a16:creationId xmlns:a16="http://schemas.microsoft.com/office/drawing/2014/main" id="{948472F1-47A5-4090-A3DE-E40CA2B17B85}"/>
              </a:ext>
            </a:extLst>
          </p:cNvPr>
          <p:cNvSpPr/>
          <p:nvPr/>
        </p:nvSpPr>
        <p:spPr>
          <a:xfrm>
            <a:off x="7147382" y="6456597"/>
            <a:ext cx="4099561" cy="3969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lvl="0" eaLnBrk="1" fontAlgn="auto" hangingPunct="1">
              <a:spcBef>
                <a:spcPts val="0"/>
              </a:spcBef>
              <a:spcAft>
                <a:spcPts val="0"/>
              </a:spcAft>
              <a:defRPr/>
            </a:pPr>
            <a:r>
              <a:rPr kumimoji="0" lang="en-US" sz="1100" b="1" i="0" u="none" strike="noStrike" kern="1200" cap="none" spc="0" normalizeH="0" baseline="0" noProof="0" dirty="0" smtClean="0">
                <a:ln>
                  <a:noFill/>
                </a:ln>
                <a:solidFill>
                  <a:srgbClr val="003883"/>
                </a:solidFill>
                <a:effectLst/>
                <a:uLnTx/>
                <a:uFillTx/>
                <a:latin typeface="Arial" panose="020B0604020202020204" pitchFamily="34" charset="0"/>
                <a:ea typeface="+mn-ea"/>
                <a:cs typeface="Arial" panose="020B0604020202020204" pitchFamily="34" charset="0"/>
              </a:rPr>
              <a:t>Contact us for assays in-development</a:t>
            </a:r>
            <a:r>
              <a:rPr kumimoji="0" lang="en-US" sz="1100" b="1" i="0" u="none" strike="noStrike" kern="1200" cap="none" spc="0" normalizeH="0" baseline="0" noProof="0" dirty="0">
                <a:ln>
                  <a:noFill/>
                </a:ln>
                <a:solidFill>
                  <a:srgbClr val="003883"/>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smtClean="0">
                <a:ln>
                  <a:noFill/>
                </a:ln>
                <a:solidFill>
                  <a:srgbClr val="003883"/>
                </a:solidFill>
                <a:effectLst/>
                <a:uLnTx/>
                <a:uFillTx/>
                <a:latin typeface="Arial" panose="020B0604020202020204" pitchFamily="34" charset="0"/>
                <a:ea typeface="+mn-ea"/>
                <a:cs typeface="Arial" panose="020B0604020202020204" pitchFamily="34" charset="0"/>
              </a:rPr>
              <a:t>or custom</a:t>
            </a:r>
            <a:r>
              <a:rPr kumimoji="0" lang="en-US" sz="1100" b="1" i="0" u="none" strike="noStrike" kern="1200" cap="none" spc="0" normalizeH="0" noProof="0" dirty="0" smtClean="0">
                <a:ln>
                  <a:noFill/>
                </a:ln>
                <a:solidFill>
                  <a:srgbClr val="003883"/>
                </a:solidFill>
                <a:effectLst/>
                <a:uLnTx/>
                <a:uFillTx/>
                <a:latin typeface="Arial" panose="020B0604020202020204" pitchFamily="34" charset="0"/>
                <a:ea typeface="+mn-ea"/>
                <a:cs typeface="Arial" panose="020B0604020202020204" pitchFamily="34" charset="0"/>
              </a:rPr>
              <a:t> solutions</a:t>
            </a:r>
            <a:r>
              <a:rPr lang="en-US" sz="1100" b="1" dirty="0">
                <a:solidFill>
                  <a:srgbClr val="003883"/>
                </a:solidFill>
                <a:latin typeface="Arial" panose="020B0604020202020204" pitchFamily="34" charset="0"/>
                <a:cs typeface="Arial" panose="020B0604020202020204" pitchFamily="34" charset="0"/>
              </a:rPr>
              <a:t> contact </a:t>
            </a:r>
            <a:r>
              <a:rPr lang="en-US" sz="1100" b="1" dirty="0" smtClean="0">
                <a:solidFill>
                  <a:srgbClr val="FFFFFF"/>
                </a:solidFill>
                <a:latin typeface="Arial" panose="020B0604020202020204" pitchFamily="34" charset="0"/>
                <a:cs typeface="Arial" panose="020B0604020202020204" pitchFamily="34" charset="0"/>
                <a:hlinkClick r:id="rId8"/>
              </a:rPr>
              <a:t>customdevelopment@eurofins.com</a:t>
            </a:r>
            <a:r>
              <a:rPr lang="en-US" sz="1100" b="1" dirty="0" smtClean="0">
                <a:solidFill>
                  <a:srgbClr val="FFFFFF"/>
                </a:solidFill>
                <a:latin typeface="Arial" panose="020B0604020202020204" pitchFamily="34" charset="0"/>
                <a:cs typeface="Arial" panose="020B0604020202020204" pitchFamily="34" charset="0"/>
              </a:rPr>
              <a:t> </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174415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Accelerating Immunotherapy Drug Development </a:t>
            </a:r>
            <a:endParaRPr lang="en-US" dirty="0"/>
          </a:p>
        </p:txBody>
      </p:sp>
      <p:sp>
        <p:nvSpPr>
          <p:cNvPr id="3" name="Content Placeholder 2"/>
          <p:cNvSpPr>
            <a:spLocks noGrp="1"/>
          </p:cNvSpPr>
          <p:nvPr>
            <p:ph idx="1"/>
          </p:nvPr>
        </p:nvSpPr>
        <p:spPr/>
        <p:txBody>
          <a:bodyPr/>
          <a:lstStyle/>
          <a:p>
            <a:r>
              <a:rPr lang="en-US" dirty="0" smtClean="0"/>
              <a:t>Eurofins DiscoverX provides simple cell-based </a:t>
            </a:r>
            <a:r>
              <a:rPr lang="en-US" dirty="0"/>
              <a:t>a</a:t>
            </a:r>
            <a:r>
              <a:rPr lang="en-US" dirty="0" smtClean="0"/>
              <a:t>ssays for immune </a:t>
            </a:r>
            <a:r>
              <a:rPr lang="en-US" dirty="0"/>
              <a:t>c</a:t>
            </a:r>
            <a:r>
              <a:rPr lang="en-US" dirty="0" smtClean="0"/>
              <a:t>heckpoint </a:t>
            </a:r>
            <a:r>
              <a:rPr lang="en-US" dirty="0"/>
              <a:t>r</a:t>
            </a:r>
            <a:r>
              <a:rPr lang="en-US" dirty="0" smtClean="0"/>
              <a:t>eceptors to accelerate immunotherapy drug discovery and development</a:t>
            </a:r>
          </a:p>
          <a:p>
            <a:pPr lvl="1"/>
            <a:r>
              <a:rPr lang="en-US" b="1" dirty="0" smtClean="0"/>
              <a:t>No primary cells </a:t>
            </a:r>
            <a:r>
              <a:rPr lang="en-US" dirty="0" smtClean="0"/>
              <a:t>– Get biologically-relevant responses without primary cells</a:t>
            </a:r>
          </a:p>
          <a:p>
            <a:pPr lvl="1"/>
            <a:r>
              <a:rPr lang="en-US" b="1" dirty="0" smtClean="0"/>
              <a:t>Easy-to-use protocol with fast results </a:t>
            </a:r>
            <a:r>
              <a:rPr lang="en-US" dirty="0" smtClean="0"/>
              <a:t>– Increase efficiency with an “add-and-read” protocol and get results in 5-8 hours</a:t>
            </a:r>
          </a:p>
          <a:p>
            <a:pPr lvl="1"/>
            <a:r>
              <a:rPr lang="en-US" b="1" dirty="0" smtClean="0"/>
              <a:t>Highly sensitive response </a:t>
            </a:r>
            <a:r>
              <a:rPr lang="en-US" dirty="0" smtClean="0"/>
              <a:t>– Better sensitivity than competitor assays allows screening of early stage and dilute development samples</a:t>
            </a:r>
          </a:p>
          <a:p>
            <a:pPr lvl="1"/>
            <a:r>
              <a:rPr lang="en-US" b="1" dirty="0" smtClean="0"/>
              <a:t>Multiple applications </a:t>
            </a:r>
            <a:r>
              <a:rPr lang="en-US" dirty="0" smtClean="0"/>
              <a:t>– Drive development of biologic and small molecule drugs</a:t>
            </a:r>
          </a:p>
          <a:p>
            <a:pPr lvl="1"/>
            <a:r>
              <a:rPr lang="en-US" b="1" dirty="0" smtClean="0"/>
              <a:t>Support broader drug program </a:t>
            </a:r>
            <a:r>
              <a:rPr lang="en-US" dirty="0" smtClean="0"/>
              <a:t>– Cell-based assay for functional screening, lead optimization, and bioanalytical QC lot release applications</a:t>
            </a:r>
            <a:endParaRPr lang="en-US" dirty="0"/>
          </a:p>
        </p:txBody>
      </p:sp>
      <p:sp>
        <p:nvSpPr>
          <p:cNvPr id="4" name="Slide Number Placeholder 3"/>
          <p:cNvSpPr>
            <a:spLocks noGrp="1"/>
          </p:cNvSpPr>
          <p:nvPr>
            <p:ph type="sldNum" sz="quarter" idx="10"/>
          </p:nvPr>
        </p:nvSpPr>
        <p:spPr/>
        <p:txBody>
          <a:bodyPr/>
          <a:lstStyle/>
          <a:p>
            <a:fld id="{3DD47FC5-958B-46E0-82C9-3453C5B0C375}" type="slidenum">
              <a:rPr lang="en-GB" altLang="en-US" smtClean="0"/>
              <a:pPr/>
              <a:t>25</a:t>
            </a:fld>
            <a:endParaRPr lang="en-GB" altLang="en-US" dirty="0"/>
          </a:p>
        </p:txBody>
      </p:sp>
      <p:sp>
        <p:nvSpPr>
          <p:cNvPr id="11" name="Rectangle 10"/>
          <p:cNvSpPr/>
          <p:nvPr/>
        </p:nvSpPr>
        <p:spPr>
          <a:xfrm>
            <a:off x="613755" y="5891451"/>
            <a:ext cx="6096000" cy="338554"/>
          </a:xfrm>
          <a:prstGeom prst="rect">
            <a:avLst/>
          </a:prstGeom>
        </p:spPr>
        <p:txBody>
          <a:bodyPr>
            <a:spAutoFit/>
          </a:bodyPr>
          <a:lstStyle/>
          <a:p>
            <a:r>
              <a:rPr lang="en-US" dirty="0"/>
              <a:t>For further </a:t>
            </a:r>
            <a:r>
              <a:rPr lang="en-US" dirty="0" smtClean="0"/>
              <a:t>information: </a:t>
            </a:r>
            <a:r>
              <a:rPr lang="en-US" dirty="0" smtClean="0">
                <a:hlinkClick r:id="rId2"/>
              </a:rPr>
              <a:t>www.discoverx.com/checkpoint</a:t>
            </a:r>
            <a:endParaRPr lang="en-US" dirty="0"/>
          </a:p>
        </p:txBody>
      </p:sp>
    </p:spTree>
    <p:extLst>
      <p:ext uri="{BB962C8B-B14F-4D97-AF65-F5344CB8AC3E}">
        <p14:creationId xmlns:p14="http://schemas.microsoft.com/office/powerpoint/2010/main" val="299941090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884" y="142875"/>
            <a:ext cx="8707243" cy="762000"/>
          </a:xfrm>
        </p:spPr>
        <p:txBody>
          <a:bodyPr/>
          <a:lstStyle/>
          <a:p>
            <a:r>
              <a:rPr lang="en-US" sz="2200" dirty="0"/>
              <a:t>Enzyme </a:t>
            </a:r>
            <a:r>
              <a:rPr lang="en-US" sz="2200" dirty="0" smtClean="0"/>
              <a:t>Fragment Complementation (EFC)</a:t>
            </a:r>
            <a:br>
              <a:rPr lang="en-US" sz="2200" dirty="0" smtClean="0"/>
            </a:br>
            <a:r>
              <a:rPr lang="en-US" sz="2200" dirty="0" smtClean="0"/>
              <a:t>Robust Platform for Cell-Based Assays</a:t>
            </a:r>
            <a:endParaRPr lang="en-US" sz="2200" dirty="0"/>
          </a:p>
        </p:txBody>
      </p:sp>
      <p:sp>
        <p:nvSpPr>
          <p:cNvPr id="4" name="Text Placeholder 3"/>
          <p:cNvSpPr>
            <a:spLocks noGrp="1"/>
          </p:cNvSpPr>
          <p:nvPr>
            <p:ph type="body" sz="quarter" idx="11"/>
          </p:nvPr>
        </p:nvSpPr>
        <p:spPr/>
        <p:txBody>
          <a:bodyPr/>
          <a:lstStyle/>
          <a:p>
            <a:pPr marL="0" indent="0"/>
            <a:r>
              <a:rPr lang="en-US" dirty="0" smtClean="0"/>
              <a:t>Split </a:t>
            </a:r>
            <a:r>
              <a:rPr lang="el-GR" dirty="0" smtClean="0"/>
              <a:t>β-</a:t>
            </a:r>
            <a:r>
              <a:rPr lang="en-US" dirty="0"/>
              <a:t>galactosidase reporter </a:t>
            </a:r>
            <a:r>
              <a:rPr lang="en-US" dirty="0" smtClean="0"/>
              <a:t>system can </a:t>
            </a:r>
            <a:r>
              <a:rPr lang="en-US" dirty="0"/>
              <a:t>be engineered </a:t>
            </a:r>
            <a:r>
              <a:rPr lang="en-US" dirty="0" smtClean="0"/>
              <a:t>to </a:t>
            </a:r>
            <a:r>
              <a:rPr lang="en-US" dirty="0"/>
              <a:t>generate target-specific</a:t>
            </a:r>
            <a:r>
              <a:rPr lang="en-US" dirty="0" smtClean="0"/>
              <a:t>, </a:t>
            </a:r>
            <a:r>
              <a:rPr lang="en-US" dirty="0"/>
              <a:t>homogeneous cell-based </a:t>
            </a:r>
            <a:r>
              <a:rPr lang="en-US" dirty="0" smtClean="0"/>
              <a:t>assays for immuno-oncology therapeutics </a:t>
            </a:r>
            <a:endParaRPr lang="en-US" dirty="0"/>
          </a:p>
        </p:txBody>
      </p:sp>
      <p:pic>
        <p:nvPicPr>
          <p:cNvPr id="11"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1471" y="1726891"/>
            <a:ext cx="3558789" cy="2102194"/>
          </a:xfrm>
          <a:prstGeom prst="rect">
            <a:avLst/>
          </a:prstGeom>
        </p:spPr>
      </p:pic>
      <p:grpSp>
        <p:nvGrpSpPr>
          <p:cNvPr id="2" name="Group 1"/>
          <p:cNvGrpSpPr/>
          <p:nvPr/>
        </p:nvGrpSpPr>
        <p:grpSpPr>
          <a:xfrm>
            <a:off x="907417" y="4032720"/>
            <a:ext cx="10327093" cy="392126"/>
            <a:chOff x="907417" y="3909888"/>
            <a:chExt cx="10327093" cy="392126"/>
          </a:xfrm>
        </p:grpSpPr>
        <p:cxnSp>
          <p:nvCxnSpPr>
            <p:cNvPr id="14" name="Straight Connector 13"/>
            <p:cNvCxnSpPr/>
            <p:nvPr/>
          </p:nvCxnSpPr>
          <p:spPr>
            <a:xfrm>
              <a:off x="907417" y="3909888"/>
              <a:ext cx="103268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70867"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513167"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49717"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28567"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792017"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07417"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1234315" y="3909888"/>
              <a:ext cx="195" cy="392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0"/>
          </p:nvPr>
        </p:nvSpPr>
        <p:spPr/>
        <p:txBody>
          <a:bodyPr/>
          <a:lstStyle/>
          <a:p>
            <a:pPr>
              <a:defRPr/>
            </a:pPr>
            <a:fld id="{B5A2DACB-D57D-4F82-85E5-B14000CB3121}" type="slidenum">
              <a:rPr lang="en-GB" altLang="en-US" smtClean="0"/>
              <a:pPr>
                <a:defRPr/>
              </a:pPr>
              <a:t>3</a:t>
            </a:fld>
            <a:endParaRPr lang="en-GB" altLang="en-US"/>
          </a:p>
        </p:txBody>
      </p:sp>
      <p:pic>
        <p:nvPicPr>
          <p:cNvPr id="6" name="Picture 5"/>
          <p:cNvPicPr>
            <a:picLocks noChangeAspect="1"/>
          </p:cNvPicPr>
          <p:nvPr/>
        </p:nvPicPr>
        <p:blipFill>
          <a:blip r:embed="rId3"/>
          <a:stretch>
            <a:fillRect/>
          </a:stretch>
        </p:blipFill>
        <p:spPr>
          <a:xfrm>
            <a:off x="7096844" y="4507169"/>
            <a:ext cx="1505843" cy="1207113"/>
          </a:xfrm>
          <a:prstGeom prst="rect">
            <a:avLst/>
          </a:prstGeom>
        </p:spPr>
      </p:pic>
      <p:pic>
        <p:nvPicPr>
          <p:cNvPr id="7" name="Picture 6"/>
          <p:cNvPicPr>
            <a:picLocks noChangeAspect="1"/>
          </p:cNvPicPr>
          <p:nvPr/>
        </p:nvPicPr>
        <p:blipFill>
          <a:blip r:embed="rId4"/>
          <a:stretch>
            <a:fillRect/>
          </a:stretch>
        </p:blipFill>
        <p:spPr>
          <a:xfrm>
            <a:off x="203205" y="4516691"/>
            <a:ext cx="1420491" cy="1292464"/>
          </a:xfrm>
          <a:prstGeom prst="rect">
            <a:avLst/>
          </a:prstGeom>
        </p:spPr>
      </p:pic>
      <p:pic>
        <p:nvPicPr>
          <p:cNvPr id="8" name="Picture 7"/>
          <p:cNvPicPr>
            <a:picLocks noChangeAspect="1"/>
          </p:cNvPicPr>
          <p:nvPr/>
        </p:nvPicPr>
        <p:blipFill>
          <a:blip r:embed="rId5"/>
          <a:stretch>
            <a:fillRect/>
          </a:stretch>
        </p:blipFill>
        <p:spPr>
          <a:xfrm>
            <a:off x="1926985" y="4497643"/>
            <a:ext cx="1255885" cy="1274174"/>
          </a:xfrm>
          <a:prstGeom prst="rect">
            <a:avLst/>
          </a:prstGeom>
        </p:spPr>
      </p:pic>
      <p:pic>
        <p:nvPicPr>
          <p:cNvPr id="10" name="Picture 9"/>
          <p:cNvPicPr>
            <a:picLocks noChangeAspect="1"/>
          </p:cNvPicPr>
          <p:nvPr/>
        </p:nvPicPr>
        <p:blipFill>
          <a:blip r:embed="rId6"/>
          <a:stretch>
            <a:fillRect/>
          </a:stretch>
        </p:blipFill>
        <p:spPr>
          <a:xfrm>
            <a:off x="3368712" y="4503994"/>
            <a:ext cx="1744726" cy="1311512"/>
          </a:xfrm>
          <a:prstGeom prst="rect">
            <a:avLst/>
          </a:prstGeom>
        </p:spPr>
      </p:pic>
      <p:pic>
        <p:nvPicPr>
          <p:cNvPr id="12" name="Picture 11"/>
          <p:cNvPicPr>
            <a:picLocks noChangeAspect="1"/>
          </p:cNvPicPr>
          <p:nvPr/>
        </p:nvPicPr>
        <p:blipFill>
          <a:blip r:embed="rId7"/>
          <a:stretch>
            <a:fillRect/>
          </a:stretch>
        </p:blipFill>
        <p:spPr>
          <a:xfrm>
            <a:off x="8740877" y="4478591"/>
            <a:ext cx="1481456" cy="1298561"/>
          </a:xfrm>
          <a:prstGeom prst="rect">
            <a:avLst/>
          </a:prstGeom>
        </p:spPr>
      </p:pic>
      <p:pic>
        <p:nvPicPr>
          <p:cNvPr id="13" name="Picture 12"/>
          <p:cNvPicPr>
            <a:picLocks noChangeAspect="1"/>
          </p:cNvPicPr>
          <p:nvPr/>
        </p:nvPicPr>
        <p:blipFill>
          <a:blip r:embed="rId8"/>
          <a:stretch>
            <a:fillRect/>
          </a:stretch>
        </p:blipFill>
        <p:spPr>
          <a:xfrm>
            <a:off x="5251627" y="4488117"/>
            <a:ext cx="1707028" cy="1347333"/>
          </a:xfrm>
          <a:prstGeom prst="rect">
            <a:avLst/>
          </a:prstGeom>
        </p:spPr>
      </p:pic>
      <p:pic>
        <p:nvPicPr>
          <p:cNvPr id="16" name="Picture 15"/>
          <p:cNvPicPr>
            <a:picLocks noChangeAspect="1"/>
          </p:cNvPicPr>
          <p:nvPr/>
        </p:nvPicPr>
        <p:blipFill>
          <a:blip r:embed="rId9"/>
          <a:stretch>
            <a:fillRect/>
          </a:stretch>
        </p:blipFill>
        <p:spPr>
          <a:xfrm>
            <a:off x="10481175" y="4484941"/>
            <a:ext cx="1627773" cy="1377815"/>
          </a:xfrm>
          <a:prstGeom prst="rect">
            <a:avLst/>
          </a:prstGeom>
        </p:spPr>
      </p:pic>
    </p:spTree>
    <p:extLst>
      <p:ext uri="{BB962C8B-B14F-4D97-AF65-F5344CB8AC3E}">
        <p14:creationId xmlns:p14="http://schemas.microsoft.com/office/powerpoint/2010/main" val="1854197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6FFB5-423E-4C48-90C9-8870DC82E288}"/>
              </a:ext>
            </a:extLst>
          </p:cNvPr>
          <p:cNvPicPr>
            <a:picLocks noChangeAspect="1"/>
          </p:cNvPicPr>
          <p:nvPr/>
        </p:nvPicPr>
        <p:blipFill>
          <a:blip r:embed="rId2"/>
          <a:stretch>
            <a:fillRect/>
          </a:stretch>
        </p:blipFill>
        <p:spPr>
          <a:xfrm>
            <a:off x="2558034" y="1485585"/>
            <a:ext cx="7011324" cy="4846320"/>
          </a:xfrm>
          <a:prstGeom prst="rect">
            <a:avLst/>
          </a:prstGeom>
        </p:spPr>
      </p:pic>
      <p:sp>
        <p:nvSpPr>
          <p:cNvPr id="5" name="TextBox 4"/>
          <p:cNvSpPr txBox="1"/>
          <p:nvPr/>
        </p:nvSpPr>
        <p:spPr>
          <a:xfrm>
            <a:off x="3545782" y="6102900"/>
            <a:ext cx="5181227" cy="338554"/>
          </a:xfrm>
          <a:prstGeom prst="rect">
            <a:avLst/>
          </a:prstGeom>
          <a:solidFill>
            <a:schemeClr val="bg1"/>
          </a:solidFill>
        </p:spPr>
        <p:txBody>
          <a:bodyPr wrap="none" rtlCol="0">
            <a:spAutoFit/>
          </a:bodyPr>
          <a:lstStyle/>
          <a:p>
            <a:r>
              <a:rPr lang="en-US" sz="1600" b="1" dirty="0">
                <a:solidFill>
                  <a:srgbClr val="AD3C93"/>
                </a:solidFill>
                <a:latin typeface="Arial" panose="020B0604020202020204" pitchFamily="34" charset="0"/>
                <a:cs typeface="Arial" panose="020B0604020202020204" pitchFamily="34" charset="0"/>
              </a:rPr>
              <a:t>Modulate immune response to destroy cancer cells</a:t>
            </a:r>
          </a:p>
        </p:txBody>
      </p:sp>
      <p:sp>
        <p:nvSpPr>
          <p:cNvPr id="6" name="TextBox 5"/>
          <p:cNvSpPr txBox="1"/>
          <p:nvPr/>
        </p:nvSpPr>
        <p:spPr>
          <a:xfrm>
            <a:off x="0" y="2777924"/>
            <a:ext cx="2599481" cy="1323439"/>
          </a:xfrm>
          <a:prstGeom prst="rect">
            <a:avLst/>
          </a:prstGeom>
          <a:noFill/>
        </p:spPr>
        <p:txBody>
          <a:bodyPr wrap="square" rtlCol="0">
            <a:spAutoFit/>
          </a:bodyPr>
          <a:lstStyle/>
          <a:p>
            <a:pPr algn="l"/>
            <a:r>
              <a:rPr lang="en-US" sz="2000" b="1" dirty="0" smtClean="0">
                <a:solidFill>
                  <a:srgbClr val="003883"/>
                </a:solidFill>
              </a:rPr>
              <a:t>Push the gas pedal on T cell activation to stimulate the immune system</a:t>
            </a:r>
          </a:p>
        </p:txBody>
      </p:sp>
      <p:sp>
        <p:nvSpPr>
          <p:cNvPr id="7" name="TextBox 6"/>
          <p:cNvSpPr txBox="1"/>
          <p:nvPr/>
        </p:nvSpPr>
        <p:spPr>
          <a:xfrm>
            <a:off x="9673434" y="2777924"/>
            <a:ext cx="2599481" cy="1631216"/>
          </a:xfrm>
          <a:prstGeom prst="rect">
            <a:avLst/>
          </a:prstGeom>
          <a:noFill/>
        </p:spPr>
        <p:txBody>
          <a:bodyPr wrap="square" rtlCol="0">
            <a:spAutoFit/>
          </a:bodyPr>
          <a:lstStyle/>
          <a:p>
            <a:pPr algn="l"/>
            <a:r>
              <a:rPr lang="en-US" sz="2000" dirty="0" smtClean="0">
                <a:solidFill>
                  <a:schemeClr val="accent6">
                    <a:lumMod val="75000"/>
                  </a:schemeClr>
                </a:solidFill>
              </a:rPr>
              <a:t>Remove the brakes inhibiting T cell activation to stimulate the immune system</a:t>
            </a:r>
          </a:p>
        </p:txBody>
      </p:sp>
      <p:sp>
        <p:nvSpPr>
          <p:cNvPr id="9" name="Title 2"/>
          <p:cNvSpPr>
            <a:spLocks noGrp="1"/>
          </p:cNvSpPr>
          <p:nvPr>
            <p:ph type="title"/>
          </p:nvPr>
        </p:nvSpPr>
        <p:spPr>
          <a:xfrm>
            <a:off x="178443" y="216195"/>
            <a:ext cx="6714726" cy="506143"/>
          </a:xfrm>
        </p:spPr>
        <p:txBody>
          <a:bodyPr/>
          <a:lstStyle/>
          <a:p>
            <a:r>
              <a:rPr lang="en-US" sz="2400" dirty="0" smtClean="0">
                <a:solidFill>
                  <a:schemeClr val="accent2"/>
                </a:solidFill>
              </a:rPr>
              <a:t>Targeting T-Cell Co-Stimulatory and Inhibitory Checkpoint Receptors</a:t>
            </a:r>
            <a:endParaRPr lang="en-US" sz="2400" dirty="0">
              <a:solidFill>
                <a:schemeClr val="accent2"/>
              </a:solidFill>
            </a:endParaRPr>
          </a:p>
        </p:txBody>
      </p:sp>
      <p:sp>
        <p:nvSpPr>
          <p:cNvPr id="11" name="Text Placeholder 3"/>
          <p:cNvSpPr txBox="1">
            <a:spLocks/>
          </p:cNvSpPr>
          <p:nvPr/>
        </p:nvSpPr>
        <p:spPr bwMode="auto">
          <a:xfrm>
            <a:off x="178443" y="1013791"/>
            <a:ext cx="8326582" cy="33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Tx/>
              <a:buNone/>
              <a:tabLst/>
              <a:defRPr sz="2200" b="0" i="1">
                <a:solidFill>
                  <a:srgbClr val="003883"/>
                </a:solidFill>
                <a:latin typeface="Arial" panose="020B0604020202020204" pitchFamily="34" charset="0"/>
                <a:ea typeface="+mn-ea"/>
                <a:cs typeface="Arial" panose="020B0604020202020204" pitchFamily="34" charset="0"/>
              </a:defRPr>
            </a:lvl1pPr>
            <a:lvl2pPr marL="571500" indent="-279400" algn="l" rtl="0" eaLnBrk="1" fontAlgn="base" hangingPunct="1">
              <a:lnSpc>
                <a:spcPct val="110000"/>
              </a:lnSpc>
              <a:spcBef>
                <a:spcPct val="0"/>
              </a:spcBef>
              <a:spcAft>
                <a:spcPct val="25000"/>
              </a:spcAft>
              <a:buClr>
                <a:srgbClr val="CC6600"/>
              </a:buClr>
              <a:buSzPct val="110000"/>
              <a:buFont typeface="Arial" panose="020B0604020202020204" pitchFamily="34" charset="0"/>
              <a:buChar char="•"/>
              <a:defRPr sz="2000" b="0">
                <a:solidFill>
                  <a:srgbClr val="003883"/>
                </a:solidFill>
                <a:latin typeface="Arial" panose="020B0604020202020204" pitchFamily="34" charset="0"/>
                <a:cs typeface="Arial" panose="020B0604020202020204" pitchFamily="34" charset="0"/>
              </a:defRPr>
            </a:lvl2pPr>
            <a:lvl3pPr marL="1028700" indent="-228600" algn="l" rtl="0" eaLnBrk="1" fontAlgn="base" hangingPunct="1">
              <a:lnSpc>
                <a:spcPct val="110000"/>
              </a:lnSpc>
              <a:spcBef>
                <a:spcPct val="0"/>
              </a:spcBef>
              <a:spcAft>
                <a:spcPct val="25000"/>
              </a:spcAft>
              <a:buClr>
                <a:srgbClr val="CC6600"/>
              </a:buClr>
              <a:buSzPct val="110000"/>
              <a:buChar char="•"/>
              <a:defRPr b="0">
                <a:solidFill>
                  <a:srgbClr val="003883"/>
                </a:solidFill>
                <a:latin typeface="Arial" panose="020B0604020202020204" pitchFamily="34" charset="0"/>
                <a:cs typeface="Arial" panose="020B0604020202020204" pitchFamily="34" charset="0"/>
              </a:defRPr>
            </a:lvl3pPr>
            <a:lvl4pPr marL="1485900" indent="-228600" algn="l" rtl="0" eaLnBrk="1" fontAlgn="base" hangingPunct="1">
              <a:lnSpc>
                <a:spcPct val="110000"/>
              </a:lnSpc>
              <a:spcBef>
                <a:spcPct val="0"/>
              </a:spcBef>
              <a:spcAft>
                <a:spcPct val="25000"/>
              </a:spcAft>
              <a:buClr>
                <a:srgbClr val="CC6600"/>
              </a:buClr>
              <a:buSzPct val="110000"/>
              <a:buChar char="–"/>
              <a:defRPr sz="1600" b="0">
                <a:solidFill>
                  <a:srgbClr val="003883"/>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600" kern="0" smtClean="0"/>
              <a:t>Tools are needed to screen for and develop new therapeutics</a:t>
            </a:r>
            <a:endParaRPr lang="en-US" sz="1600" kern="0" dirty="0"/>
          </a:p>
        </p:txBody>
      </p:sp>
    </p:spTree>
    <p:extLst>
      <p:ext uri="{BB962C8B-B14F-4D97-AF65-F5344CB8AC3E}">
        <p14:creationId xmlns:p14="http://schemas.microsoft.com/office/powerpoint/2010/main" val="3670961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4273D-1BC7-4141-B62F-19786D3E5B42}"/>
              </a:ext>
            </a:extLst>
          </p:cNvPr>
          <p:cNvPicPr>
            <a:picLocks noChangeAspect="1"/>
          </p:cNvPicPr>
          <p:nvPr/>
        </p:nvPicPr>
        <p:blipFill rotWithShape="1">
          <a:blip r:embed="rId2"/>
          <a:srcRect l="3183"/>
          <a:stretch/>
        </p:blipFill>
        <p:spPr>
          <a:xfrm>
            <a:off x="6784787" y="1952087"/>
            <a:ext cx="5334874" cy="3749040"/>
          </a:xfrm>
          <a:prstGeom prst="flowChartPunchedCard">
            <a:avLst/>
          </a:prstGeom>
        </p:spPr>
      </p:pic>
      <p:sp>
        <p:nvSpPr>
          <p:cNvPr id="33" name="Rectangle 32">
            <a:extLst>
              <a:ext uri="{FF2B5EF4-FFF2-40B4-BE49-F238E27FC236}">
                <a16:creationId xmlns:a16="http://schemas.microsoft.com/office/drawing/2014/main" id="{BDB6A5BF-A070-4D52-80DE-6E609FAA73D2}"/>
              </a:ext>
            </a:extLst>
          </p:cNvPr>
          <p:cNvSpPr/>
          <p:nvPr/>
        </p:nvSpPr>
        <p:spPr>
          <a:xfrm>
            <a:off x="8628339" y="3167733"/>
            <a:ext cx="1488563" cy="1107996"/>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rPr>
              <a:t>Anti-PD-1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rPr>
              <a:t> or Anti-PD-L1 or Anti-PD-L2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rPr>
              <a:t>Antibody or Molecule </a:t>
            </a:r>
          </a:p>
        </p:txBody>
      </p:sp>
      <p:sp>
        <p:nvSpPr>
          <p:cNvPr id="2" name="Title 1">
            <a:extLst>
              <a:ext uri="{FF2B5EF4-FFF2-40B4-BE49-F238E27FC236}">
                <a16:creationId xmlns:a16="http://schemas.microsoft.com/office/drawing/2014/main" id="{6B1397EA-3A7A-4A3D-A9D6-D0C92A469BEF}"/>
              </a:ext>
            </a:extLst>
          </p:cNvPr>
          <p:cNvSpPr>
            <a:spLocks noGrp="1"/>
          </p:cNvSpPr>
          <p:nvPr>
            <p:ph type="title"/>
          </p:nvPr>
        </p:nvSpPr>
        <p:spPr>
          <a:xfrm>
            <a:off x="376769" y="365629"/>
            <a:ext cx="8995852" cy="762000"/>
          </a:xfrm>
        </p:spPr>
        <p:txBody>
          <a:bodyPr>
            <a:normAutofit fontScale="90000"/>
          </a:bodyPr>
          <a:lstStyle/>
          <a:p>
            <a:r>
              <a:rPr lang="en-US" dirty="0" smtClean="0"/>
              <a:t>PD-1 Signaling Assay Concept</a:t>
            </a:r>
            <a:br>
              <a:rPr lang="en-US" dirty="0" smtClean="0"/>
            </a:br>
            <a:endParaRPr lang="en-US" dirty="0"/>
          </a:p>
        </p:txBody>
      </p:sp>
      <p:sp>
        <p:nvSpPr>
          <p:cNvPr id="8" name="Text Placeholder 7">
            <a:extLst>
              <a:ext uri="{FF2B5EF4-FFF2-40B4-BE49-F238E27FC236}">
                <a16:creationId xmlns:a16="http://schemas.microsoft.com/office/drawing/2014/main" id="{6DE0B198-C11F-40C0-8271-F6F3C17138A7}"/>
              </a:ext>
            </a:extLst>
          </p:cNvPr>
          <p:cNvSpPr>
            <a:spLocks noGrp="1"/>
          </p:cNvSpPr>
          <p:nvPr>
            <p:ph type="body" sz="quarter" idx="4294967295"/>
          </p:nvPr>
        </p:nvSpPr>
        <p:spPr>
          <a:xfrm>
            <a:off x="8109959" y="1387853"/>
            <a:ext cx="1683153" cy="31233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p>
            <a:pPr marL="0" indent="0"/>
            <a:r>
              <a:rPr lang="en-US" b="1" dirty="0" smtClean="0"/>
              <a:t>Assay Design</a:t>
            </a:r>
            <a:endParaRPr lang="en-US" b="1" dirty="0"/>
          </a:p>
        </p:txBody>
      </p:sp>
      <p:sp>
        <p:nvSpPr>
          <p:cNvPr id="16" name="Rectangle 15">
            <a:extLst>
              <a:ext uri="{FF2B5EF4-FFF2-40B4-BE49-F238E27FC236}">
                <a16:creationId xmlns:a16="http://schemas.microsoft.com/office/drawing/2014/main" id="{DB4E2A68-FBB1-4DAB-83A1-275976854B9F}"/>
              </a:ext>
            </a:extLst>
          </p:cNvPr>
          <p:cNvSpPr/>
          <p:nvPr/>
        </p:nvSpPr>
        <p:spPr>
          <a:xfrm>
            <a:off x="1257445" y="2290351"/>
            <a:ext cx="1485900" cy="122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Content Placeholder 8">
            <a:extLst>
              <a:ext uri="{FF2B5EF4-FFF2-40B4-BE49-F238E27FC236}">
                <a16:creationId xmlns:a16="http://schemas.microsoft.com/office/drawing/2014/main" id="{7D90B9C3-7AE7-44FD-AA7E-A43FD2C6C2F6}"/>
              </a:ext>
            </a:extLst>
          </p:cNvPr>
          <p:cNvPicPr>
            <a:picLocks noChangeAspect="1"/>
          </p:cNvPicPr>
          <p:nvPr/>
        </p:nvPicPr>
        <p:blipFill rotWithShape="1">
          <a:blip r:embed="rId3"/>
          <a:srcRect l="8609"/>
          <a:stretch/>
        </p:blipFill>
        <p:spPr>
          <a:xfrm>
            <a:off x="1416700" y="1741283"/>
            <a:ext cx="3250275" cy="3860290"/>
          </a:xfrm>
          <a:prstGeom prst="rect">
            <a:avLst/>
          </a:prstGeom>
        </p:spPr>
      </p:pic>
      <p:pic>
        <p:nvPicPr>
          <p:cNvPr id="19" name="Picture 18">
            <a:extLst>
              <a:ext uri="{FF2B5EF4-FFF2-40B4-BE49-F238E27FC236}">
                <a16:creationId xmlns:a16="http://schemas.microsoft.com/office/drawing/2014/main" id="{0D7F328E-4288-407E-A5AA-A170DFD1B9EC}"/>
              </a:ext>
            </a:extLst>
          </p:cNvPr>
          <p:cNvPicPr>
            <a:picLocks noChangeAspect="1"/>
          </p:cNvPicPr>
          <p:nvPr/>
        </p:nvPicPr>
        <p:blipFill>
          <a:blip r:embed="rId4"/>
          <a:stretch>
            <a:fillRect/>
          </a:stretch>
        </p:blipFill>
        <p:spPr>
          <a:xfrm>
            <a:off x="376769" y="6010416"/>
            <a:ext cx="4212701" cy="274344"/>
          </a:xfrm>
          <a:prstGeom prst="rect">
            <a:avLst/>
          </a:prstGeom>
        </p:spPr>
      </p:pic>
      <p:sp>
        <p:nvSpPr>
          <p:cNvPr id="20" name="Rectangle 19">
            <a:extLst>
              <a:ext uri="{FF2B5EF4-FFF2-40B4-BE49-F238E27FC236}">
                <a16:creationId xmlns:a16="http://schemas.microsoft.com/office/drawing/2014/main" id="{FF1A553C-4810-48EC-AB6A-17C3190569B8}"/>
              </a:ext>
            </a:extLst>
          </p:cNvPr>
          <p:cNvSpPr/>
          <p:nvPr/>
        </p:nvSpPr>
        <p:spPr>
          <a:xfrm>
            <a:off x="1811202" y="2084562"/>
            <a:ext cx="1303462" cy="351701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65EA6CA-A9B9-4302-851C-715F8962ED72}"/>
              </a:ext>
            </a:extLst>
          </p:cNvPr>
          <p:cNvSpPr/>
          <p:nvPr/>
        </p:nvSpPr>
        <p:spPr>
          <a:xfrm>
            <a:off x="181026" y="2206666"/>
            <a:ext cx="1179387" cy="1369606"/>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rPr>
              <a:t>A</a:t>
            </a:r>
            <a:r>
              <a:rPr kumimoji="0" lang="en-US" sz="1400" b="1" i="0" u="none" strike="noStrike" kern="1200" cap="none" spc="0" normalizeH="0" baseline="0" noProof="0" dirty="0" err="1">
                <a:ln w="0"/>
                <a:solidFill>
                  <a:srgbClr val="CC0099"/>
                </a:solidFill>
                <a:effectLst/>
                <a:uLnTx/>
                <a:uFillTx/>
                <a:latin typeface="Arial" panose="020B0604020202020204" pitchFamily="34" charset="0"/>
                <a:ea typeface="+mn-ea"/>
                <a:cs typeface="Arial" panose="020B0604020202020204" pitchFamily="34" charset="0"/>
              </a:rPr>
              <a:t>ssay</a:t>
            </a:r>
            <a:r>
              <a:rPr kumimoji="0" lang="en-US" sz="14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rPr>
              <a:t> measures this early event: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w="0"/>
                <a:solidFill>
                  <a:srgbClr val="CC0099"/>
                </a:solidFill>
                <a:effectLst/>
                <a:uLnTx/>
                <a:uFillTx/>
                <a:latin typeface="Arial" panose="020B0604020202020204" pitchFamily="34" charset="0"/>
                <a:ea typeface="+mn-ea"/>
                <a:cs typeface="Arial" panose="020B0604020202020204" pitchFamily="34" charset="0"/>
              </a:rPr>
              <a:t>SHP recruitment</a:t>
            </a:r>
          </a:p>
        </p:txBody>
      </p:sp>
      <p:cxnSp>
        <p:nvCxnSpPr>
          <p:cNvPr id="29" name="Straight Arrow Connector 28">
            <a:extLst>
              <a:ext uri="{FF2B5EF4-FFF2-40B4-BE49-F238E27FC236}">
                <a16:creationId xmlns:a16="http://schemas.microsoft.com/office/drawing/2014/main" id="{98ACF2BB-950D-44C6-86C7-474624AFAE9C}"/>
              </a:ext>
            </a:extLst>
          </p:cNvPr>
          <p:cNvCxnSpPr>
            <a:cxnSpLocks/>
          </p:cNvCxnSpPr>
          <p:nvPr/>
        </p:nvCxnSpPr>
        <p:spPr>
          <a:xfrm>
            <a:off x="1325813" y="2802213"/>
            <a:ext cx="457200" cy="0"/>
          </a:xfrm>
          <a:prstGeom prst="straightConnector1">
            <a:avLst/>
          </a:prstGeom>
          <a:ln w="38100">
            <a:solidFill>
              <a:srgbClr val="CC0099"/>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16CF01-6818-4711-90F1-0D47FCB3E989}"/>
              </a:ext>
            </a:extLst>
          </p:cNvPr>
          <p:cNvCxnSpPr>
            <a:cxnSpLocks/>
          </p:cNvCxnSpPr>
          <p:nvPr/>
        </p:nvCxnSpPr>
        <p:spPr>
          <a:xfrm>
            <a:off x="3114664" y="3986495"/>
            <a:ext cx="2743200" cy="0"/>
          </a:xfrm>
          <a:prstGeom prst="straightConnector1">
            <a:avLst/>
          </a:prstGeom>
          <a:ln w="38100">
            <a:solidFill>
              <a:srgbClr val="CC0099"/>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32" name="Left Brace 31">
            <a:extLst>
              <a:ext uri="{FF2B5EF4-FFF2-40B4-BE49-F238E27FC236}">
                <a16:creationId xmlns:a16="http://schemas.microsoft.com/office/drawing/2014/main" id="{80993200-FF7C-4618-8941-0B3E93E807F1}"/>
              </a:ext>
            </a:extLst>
          </p:cNvPr>
          <p:cNvSpPr/>
          <p:nvPr/>
        </p:nvSpPr>
        <p:spPr>
          <a:xfrm>
            <a:off x="5970438" y="2206666"/>
            <a:ext cx="216718" cy="3545931"/>
          </a:xfrm>
          <a:prstGeom prst="leftBrace">
            <a:avLst>
              <a:gd name="adj1" fmla="val 91142"/>
              <a:gd name="adj2" fmla="val 50000"/>
            </a:avLst>
          </a:prstGeom>
          <a:ln w="19050">
            <a:solidFill>
              <a:srgbClr val="CC00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83"/>
              </a:solidFill>
              <a:effectLst/>
              <a:uLnTx/>
              <a:uFillTx/>
              <a:latin typeface="Arial"/>
              <a:ea typeface="+mn-ea"/>
              <a:cs typeface="+mn-cs"/>
            </a:endParaRPr>
          </a:p>
        </p:txBody>
      </p:sp>
      <p:sp>
        <p:nvSpPr>
          <p:cNvPr id="15" name="Text Placeholder 6">
            <a:extLst>
              <a:ext uri="{FF2B5EF4-FFF2-40B4-BE49-F238E27FC236}">
                <a16:creationId xmlns:a16="http://schemas.microsoft.com/office/drawing/2014/main" id="{A01F7360-C67D-47D5-A47E-0EA43EC9AC1C}"/>
              </a:ext>
            </a:extLst>
          </p:cNvPr>
          <p:cNvSpPr txBox="1">
            <a:spLocks/>
          </p:cNvSpPr>
          <p:nvPr/>
        </p:nvSpPr>
        <p:spPr bwMode="auto">
          <a:xfrm>
            <a:off x="1874844" y="1387853"/>
            <a:ext cx="2577629" cy="31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marL="0" indent="0" algn="l" rtl="0" eaLnBrk="1" fontAlgn="base" hangingPunct="1">
              <a:lnSpc>
                <a:spcPct val="110000"/>
              </a:lnSpc>
              <a:spcBef>
                <a:spcPct val="0"/>
              </a:spcBef>
              <a:spcAft>
                <a:spcPct val="25000"/>
              </a:spcAft>
              <a:buClr>
                <a:srgbClr val="CC6600"/>
              </a:buClr>
              <a:buSzPct val="110000"/>
              <a:buFont typeface="Wingdings" panose="05000000000000000000" pitchFamily="2" charset="2"/>
              <a:buNone/>
              <a:defRPr sz="2400" b="0">
                <a:solidFill>
                  <a:srgbClr val="003883"/>
                </a:solidFill>
                <a:latin typeface="Arial" panose="020B0604020202020204" pitchFamily="34" charset="0"/>
                <a:ea typeface="+mn-ea"/>
                <a:cs typeface="Arial" panose="020B0604020202020204" pitchFamily="34" charset="0"/>
              </a:defRPr>
            </a:lvl1pPr>
            <a:lvl2pPr marL="457200" indent="0" algn="l" rtl="0" eaLnBrk="1" fontAlgn="base" hangingPunct="1">
              <a:lnSpc>
                <a:spcPct val="110000"/>
              </a:lnSpc>
              <a:spcBef>
                <a:spcPct val="0"/>
              </a:spcBef>
              <a:spcAft>
                <a:spcPct val="25000"/>
              </a:spcAft>
              <a:buClr>
                <a:srgbClr val="CC6600"/>
              </a:buClr>
              <a:buSzPct val="110000"/>
              <a:buFont typeface="Wingdings" panose="05000000000000000000" pitchFamily="2" charset="2"/>
              <a:buNone/>
              <a:defRPr sz="2000" b="1">
                <a:solidFill>
                  <a:srgbClr val="003883"/>
                </a:solidFill>
                <a:latin typeface="Arial" panose="020B0604020202020204" pitchFamily="34" charset="0"/>
                <a:cs typeface="Arial" panose="020B0604020202020204" pitchFamily="34" charset="0"/>
              </a:defRPr>
            </a:lvl2pPr>
            <a:lvl3pPr marL="914400" indent="0" algn="l" rtl="0" eaLnBrk="1" fontAlgn="base" hangingPunct="1">
              <a:lnSpc>
                <a:spcPct val="110000"/>
              </a:lnSpc>
              <a:spcBef>
                <a:spcPct val="0"/>
              </a:spcBef>
              <a:spcAft>
                <a:spcPct val="25000"/>
              </a:spcAft>
              <a:buClr>
                <a:srgbClr val="CC6600"/>
              </a:buClr>
              <a:buSzPct val="110000"/>
              <a:buNone/>
              <a:defRPr sz="1800" b="1">
                <a:solidFill>
                  <a:srgbClr val="003883"/>
                </a:solidFill>
                <a:latin typeface="Arial" panose="020B0604020202020204" pitchFamily="34" charset="0"/>
                <a:cs typeface="Arial" panose="020B0604020202020204" pitchFamily="34" charset="0"/>
              </a:defRPr>
            </a:lvl3pPr>
            <a:lvl4pPr marL="1371600" indent="0" algn="l" rtl="0" eaLnBrk="1" fontAlgn="base" hangingPunct="1">
              <a:lnSpc>
                <a:spcPct val="110000"/>
              </a:lnSpc>
              <a:spcBef>
                <a:spcPct val="0"/>
              </a:spcBef>
              <a:spcAft>
                <a:spcPct val="25000"/>
              </a:spcAft>
              <a:buClr>
                <a:srgbClr val="CC6600"/>
              </a:buClr>
              <a:buSzPct val="110000"/>
              <a:buNone/>
              <a:defRPr sz="1600" b="1">
                <a:solidFill>
                  <a:srgbClr val="003883"/>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600" b="1">
                <a:solidFill>
                  <a:schemeClr val="tx1"/>
                </a:solidFill>
                <a:latin typeface="+mn-lt"/>
              </a:defRPr>
            </a:lvl5pPr>
            <a:lvl6pPr marL="2286000" indent="0" algn="l" rtl="0" eaLnBrk="1" fontAlgn="base" hangingPunct="1">
              <a:spcBef>
                <a:spcPct val="20000"/>
              </a:spcBef>
              <a:spcAft>
                <a:spcPct val="0"/>
              </a:spcAft>
              <a:buNone/>
              <a:defRPr sz="1600" b="1">
                <a:solidFill>
                  <a:schemeClr val="tx1"/>
                </a:solidFill>
                <a:latin typeface="+mn-lt"/>
              </a:defRPr>
            </a:lvl6pPr>
            <a:lvl7pPr marL="2743200" indent="0" algn="l" rtl="0" eaLnBrk="1" fontAlgn="base" hangingPunct="1">
              <a:spcBef>
                <a:spcPct val="20000"/>
              </a:spcBef>
              <a:spcAft>
                <a:spcPct val="0"/>
              </a:spcAft>
              <a:buNone/>
              <a:defRPr sz="1600" b="1">
                <a:solidFill>
                  <a:schemeClr val="tx1"/>
                </a:solidFill>
                <a:latin typeface="+mn-lt"/>
              </a:defRPr>
            </a:lvl7pPr>
            <a:lvl8pPr marL="3200400" indent="0" algn="l" rtl="0" eaLnBrk="1" fontAlgn="base" hangingPunct="1">
              <a:spcBef>
                <a:spcPct val="20000"/>
              </a:spcBef>
              <a:spcAft>
                <a:spcPct val="0"/>
              </a:spcAft>
              <a:buNone/>
              <a:defRPr sz="1600" b="1">
                <a:solidFill>
                  <a:schemeClr val="tx1"/>
                </a:solidFill>
                <a:latin typeface="+mn-lt"/>
              </a:defRPr>
            </a:lvl8pPr>
            <a:lvl9pPr marL="3657600" indent="0" algn="l" rtl="0" eaLnBrk="1" fontAlgn="base" hangingPunct="1">
              <a:spcBef>
                <a:spcPct val="20000"/>
              </a:spcBef>
              <a:spcAft>
                <a:spcPct val="0"/>
              </a:spcAft>
              <a:buNone/>
              <a:defRPr sz="1600" b="1">
                <a:solidFill>
                  <a:schemeClr val="tx1"/>
                </a:solidFill>
                <a:latin typeface="+mn-lt"/>
              </a:defRPr>
            </a:lvl9pPr>
          </a:lstStyle>
          <a:p>
            <a:r>
              <a:rPr lang="en-US" sz="2000" b="1" kern="0" dirty="0" smtClean="0"/>
              <a:t>Mechanism of Action</a:t>
            </a:r>
            <a:endParaRPr lang="en-US" sz="2000" b="1" kern="0" dirty="0"/>
          </a:p>
        </p:txBody>
      </p:sp>
      <p:sp>
        <p:nvSpPr>
          <p:cNvPr id="4" name="Rectangle 3"/>
          <p:cNvSpPr/>
          <p:nvPr/>
        </p:nvSpPr>
        <p:spPr>
          <a:xfrm>
            <a:off x="275038" y="996475"/>
            <a:ext cx="10588432" cy="323165"/>
          </a:xfrm>
          <a:prstGeom prst="rect">
            <a:avLst/>
          </a:prstGeom>
        </p:spPr>
        <p:txBody>
          <a:bodyPr wrap="square">
            <a:spAutoFit/>
          </a:bodyPr>
          <a:lstStyle/>
          <a:p>
            <a:r>
              <a:rPr lang="en-US" sz="1500" i="1" dirty="0"/>
              <a:t>Quantify early step in PD-1 mediated inhibition of T cell </a:t>
            </a:r>
            <a:r>
              <a:rPr lang="en-US" sz="1500" i="1" dirty="0" smtClean="0"/>
              <a:t>activation: SHP recruitment</a:t>
            </a:r>
            <a:endParaRPr lang="en-US" sz="1500" i="1" dirty="0"/>
          </a:p>
        </p:txBody>
      </p:sp>
    </p:spTree>
    <p:extLst>
      <p:ext uri="{BB962C8B-B14F-4D97-AF65-F5344CB8AC3E}">
        <p14:creationId xmlns:p14="http://schemas.microsoft.com/office/powerpoint/2010/main" val="553858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build="p"/>
      <p:bldP spid="20" grpId="0" animBg="1"/>
      <p:bldP spid="26"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8C09-4803-44C0-B4A1-CADE23073C4D}"/>
              </a:ext>
            </a:extLst>
          </p:cNvPr>
          <p:cNvSpPr>
            <a:spLocks noGrp="1"/>
          </p:cNvSpPr>
          <p:nvPr>
            <p:ph type="title"/>
          </p:nvPr>
        </p:nvSpPr>
        <p:spPr>
          <a:xfrm>
            <a:off x="241866" y="163555"/>
            <a:ext cx="8902136" cy="762000"/>
          </a:xfrm>
        </p:spPr>
        <p:txBody>
          <a:bodyPr>
            <a:noAutofit/>
          </a:bodyPr>
          <a:lstStyle/>
          <a:p>
            <a:r>
              <a:rPr lang="en-US" sz="2400" dirty="0" smtClean="0"/>
              <a:t>PD-1 Signaling Assay is Highly Specific and Stability-Indicating</a:t>
            </a:r>
            <a:endParaRPr lang="en-US" sz="2400" dirty="0"/>
          </a:p>
        </p:txBody>
      </p:sp>
      <p:sp>
        <p:nvSpPr>
          <p:cNvPr id="3" name="Slide Number Placeholder 2">
            <a:extLst>
              <a:ext uri="{FF2B5EF4-FFF2-40B4-BE49-F238E27FC236}">
                <a16:creationId xmlns:a16="http://schemas.microsoft.com/office/drawing/2014/main" id="{7BEAE63D-F44F-4E0B-A43D-5BEEBC8019F2}"/>
              </a:ext>
            </a:extLst>
          </p:cNvPr>
          <p:cNvSpPr>
            <a:spLocks noGrp="1"/>
          </p:cNvSpPr>
          <p:nvPr>
            <p:ph type="sldNum" sz="quarter" idx="10"/>
          </p:nvPr>
        </p:nvSpPr>
        <p:spPr/>
        <p:txBody>
          <a:bodyPr/>
          <a:lstStyle/>
          <a:p>
            <a:pPr>
              <a:defRPr/>
            </a:pPr>
            <a:fld id="{B5A2DACB-D57D-4F82-85E5-B14000CB3121}" type="slidenum">
              <a:rPr lang="en-GB" altLang="en-US" smtClean="0"/>
              <a:pPr>
                <a:defRPr/>
              </a:pPr>
              <a:t>6</a:t>
            </a:fld>
            <a:endParaRPr lang="en-GB" altLang="en-US"/>
          </a:p>
        </p:txBody>
      </p:sp>
      <p:sp>
        <p:nvSpPr>
          <p:cNvPr id="11" name="TextBox 10">
            <a:extLst>
              <a:ext uri="{FF2B5EF4-FFF2-40B4-BE49-F238E27FC236}">
                <a16:creationId xmlns:a16="http://schemas.microsoft.com/office/drawing/2014/main" id="{67B73867-FAAD-4E61-AD2E-D8529CEDC2E4}"/>
              </a:ext>
            </a:extLst>
          </p:cNvPr>
          <p:cNvSpPr txBox="1"/>
          <p:nvPr/>
        </p:nvSpPr>
        <p:spPr>
          <a:xfrm>
            <a:off x="375954" y="1202051"/>
            <a:ext cx="3454362" cy="3231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ctr">
              <a:defRPr sz="1500" b="1">
                <a:solidFill>
                  <a:prstClr val="white"/>
                </a:solidFill>
                <a:latin typeface="Arial" panose="020B0604020202020204" pitchFamily="34" charset="0"/>
                <a:cs typeface="Arial" panose="020B0604020202020204" pitchFamily="34" charset="0"/>
              </a:defRPr>
            </a:lvl1pPr>
          </a:lstStyle>
          <a:p>
            <a:r>
              <a:rPr lang="en-US" dirty="0" smtClean="0">
                <a:solidFill>
                  <a:srgbClr val="003883"/>
                </a:solidFill>
              </a:rPr>
              <a:t>Assay-Ready (RTU) Protocol</a:t>
            </a:r>
            <a:endParaRPr lang="en-US" dirty="0">
              <a:solidFill>
                <a:srgbClr val="003883"/>
              </a:solidFill>
            </a:endParaRPr>
          </a:p>
        </p:txBody>
      </p:sp>
      <p:graphicFrame>
        <p:nvGraphicFramePr>
          <p:cNvPr id="12" name="Diagram 11"/>
          <p:cNvGraphicFramePr/>
          <p:nvPr>
            <p:extLst/>
          </p:nvPr>
        </p:nvGraphicFramePr>
        <p:xfrm>
          <a:off x="605005" y="1517833"/>
          <a:ext cx="10995758" cy="155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4698745" y="1778083"/>
            <a:ext cx="423514" cy="338554"/>
          </a:xfrm>
          <a:prstGeom prst="rect">
            <a:avLst/>
          </a:prstGeom>
          <a:noFill/>
        </p:spPr>
        <p:txBody>
          <a:bodyPr wrap="none" rtlCol="0">
            <a:spAutoFit/>
          </a:bodyPr>
          <a:lstStyle/>
          <a:p>
            <a:pPr algn="l"/>
            <a:r>
              <a:rPr lang="en-US" sz="1600" b="1" dirty="0">
                <a:solidFill>
                  <a:srgbClr val="AB3F97"/>
                </a:solidFill>
              </a:rPr>
              <a:t>1</a:t>
            </a:r>
            <a:r>
              <a:rPr lang="en-US" sz="1600" b="1" dirty="0" smtClean="0">
                <a:solidFill>
                  <a:srgbClr val="AB3F97"/>
                </a:solidFill>
              </a:rPr>
              <a:t>h</a:t>
            </a:r>
          </a:p>
        </p:txBody>
      </p:sp>
      <p:sp>
        <p:nvSpPr>
          <p:cNvPr id="14" name="TextBox 13"/>
          <p:cNvSpPr txBox="1"/>
          <p:nvPr/>
        </p:nvSpPr>
        <p:spPr>
          <a:xfrm>
            <a:off x="7017530" y="1778083"/>
            <a:ext cx="423514" cy="338554"/>
          </a:xfrm>
          <a:prstGeom prst="rect">
            <a:avLst/>
          </a:prstGeom>
          <a:noFill/>
        </p:spPr>
        <p:txBody>
          <a:bodyPr wrap="none" rtlCol="0">
            <a:spAutoFit/>
          </a:bodyPr>
          <a:lstStyle/>
          <a:p>
            <a:pPr algn="l"/>
            <a:r>
              <a:rPr lang="en-US" sz="1600" b="1" dirty="0">
                <a:solidFill>
                  <a:srgbClr val="AB3F97"/>
                </a:solidFill>
              </a:rPr>
              <a:t>1</a:t>
            </a:r>
            <a:r>
              <a:rPr lang="en-US" sz="1600" b="1" dirty="0" smtClean="0">
                <a:solidFill>
                  <a:srgbClr val="AB3F97"/>
                </a:solidFill>
              </a:rPr>
              <a:t>h</a:t>
            </a:r>
          </a:p>
        </p:txBody>
      </p:sp>
      <p:sp>
        <p:nvSpPr>
          <p:cNvPr id="17" name="TextBox 16"/>
          <p:cNvSpPr txBox="1"/>
          <p:nvPr/>
        </p:nvSpPr>
        <p:spPr>
          <a:xfrm>
            <a:off x="2324875" y="1761511"/>
            <a:ext cx="537327" cy="338554"/>
          </a:xfrm>
          <a:prstGeom prst="rect">
            <a:avLst/>
          </a:prstGeom>
          <a:noFill/>
        </p:spPr>
        <p:txBody>
          <a:bodyPr wrap="none" rtlCol="0">
            <a:spAutoFit/>
          </a:bodyPr>
          <a:lstStyle/>
          <a:p>
            <a:pPr algn="l"/>
            <a:r>
              <a:rPr lang="en-US" sz="1600" b="1" dirty="0" smtClean="0">
                <a:solidFill>
                  <a:srgbClr val="AB3F97"/>
                </a:solidFill>
              </a:rPr>
              <a:t>16h</a:t>
            </a:r>
          </a:p>
        </p:txBody>
      </p:sp>
      <p:sp>
        <p:nvSpPr>
          <p:cNvPr id="18" name="TextBox 17"/>
          <p:cNvSpPr txBox="1"/>
          <p:nvPr/>
        </p:nvSpPr>
        <p:spPr>
          <a:xfrm>
            <a:off x="9326560" y="1778083"/>
            <a:ext cx="423514" cy="338554"/>
          </a:xfrm>
          <a:prstGeom prst="rect">
            <a:avLst/>
          </a:prstGeom>
          <a:noFill/>
        </p:spPr>
        <p:txBody>
          <a:bodyPr wrap="none" rtlCol="0">
            <a:spAutoFit/>
          </a:bodyPr>
          <a:lstStyle/>
          <a:p>
            <a:pPr algn="l"/>
            <a:r>
              <a:rPr lang="en-US" sz="1600" b="1" dirty="0">
                <a:solidFill>
                  <a:srgbClr val="AB3F97"/>
                </a:solidFill>
              </a:rPr>
              <a:t>3</a:t>
            </a:r>
            <a:r>
              <a:rPr lang="en-US" sz="1600" b="1" dirty="0" smtClean="0">
                <a:solidFill>
                  <a:srgbClr val="AB3F97"/>
                </a:solidFill>
              </a:rPr>
              <a:t>h</a:t>
            </a:r>
          </a:p>
        </p:txBody>
      </p:sp>
      <p:grpSp>
        <p:nvGrpSpPr>
          <p:cNvPr id="4" name="Group 3"/>
          <p:cNvGrpSpPr/>
          <p:nvPr/>
        </p:nvGrpSpPr>
        <p:grpSpPr>
          <a:xfrm>
            <a:off x="44068" y="3473848"/>
            <a:ext cx="3790958" cy="2811583"/>
            <a:chOff x="44068" y="3473848"/>
            <a:chExt cx="3790958" cy="2811583"/>
          </a:xfrm>
        </p:grpSpPr>
        <p:graphicFrame>
          <p:nvGraphicFramePr>
            <p:cNvPr id="20" name="Object 19">
              <a:extLst>
                <a:ext uri="{FF2B5EF4-FFF2-40B4-BE49-F238E27FC236}">
                  <a16:creationId xmlns:a16="http://schemas.microsoft.com/office/drawing/2014/main" id="{1703BE43-C2A1-4472-8C26-BB852F5AB367}"/>
                </a:ext>
              </a:extLst>
            </p:cNvPr>
            <p:cNvGraphicFramePr>
              <a:graphicFrameLocks noChangeAspect="1"/>
            </p:cNvGraphicFramePr>
            <p:nvPr>
              <p:extLst/>
            </p:nvPr>
          </p:nvGraphicFramePr>
          <p:xfrm>
            <a:off x="44068" y="3816551"/>
            <a:ext cx="3790958" cy="2468880"/>
          </p:xfrm>
          <a:graphic>
            <a:graphicData uri="http://schemas.openxmlformats.org/presentationml/2006/ole">
              <mc:AlternateContent xmlns:mc="http://schemas.openxmlformats.org/markup-compatibility/2006">
                <mc:Choice xmlns:v="urn:schemas-microsoft-com:vml" Requires="v">
                  <p:oleObj spid="_x0000_s10332" name="Prism 8" r:id="rId8" imgW="4085740" imgH="2662909" progId="Prism8.Document">
                    <p:embed/>
                  </p:oleObj>
                </mc:Choice>
                <mc:Fallback>
                  <p:oleObj name="Prism 8" r:id="rId8" imgW="4085740" imgH="2662909" progId="Prism8.Document">
                    <p:embed/>
                    <p:pic>
                      <p:nvPicPr>
                        <p:cNvPr id="20" name="Object 19">
                          <a:extLst>
                            <a:ext uri="{FF2B5EF4-FFF2-40B4-BE49-F238E27FC236}">
                              <a16:creationId xmlns:a16="http://schemas.microsoft.com/office/drawing/2014/main" id="{1703BE43-C2A1-4472-8C26-BB852F5AB367}"/>
                            </a:ext>
                          </a:extLst>
                        </p:cNvPr>
                        <p:cNvPicPr/>
                        <p:nvPr/>
                      </p:nvPicPr>
                      <p:blipFill>
                        <a:blip r:embed="rId9"/>
                        <a:stretch>
                          <a:fillRect/>
                        </a:stretch>
                      </p:blipFill>
                      <p:spPr>
                        <a:xfrm>
                          <a:off x="44068" y="3816551"/>
                          <a:ext cx="3790958" cy="2468880"/>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7B73867-FAAD-4E61-AD2E-D8529CEDC2E4}"/>
                </a:ext>
              </a:extLst>
            </p:cNvPr>
            <p:cNvSpPr txBox="1"/>
            <p:nvPr/>
          </p:nvSpPr>
          <p:spPr>
            <a:xfrm>
              <a:off x="916510" y="3473848"/>
              <a:ext cx="2604337" cy="323165"/>
            </a:xfrm>
            <a:prstGeom prst="rect">
              <a:avLst/>
            </a:prstGeom>
            <a:solidFill>
              <a:srgbClr val="AD3C93"/>
            </a:solidFill>
          </p:spPr>
          <p:txBody>
            <a:bodyPr wrap="square" rtlCol="0">
              <a:spAutoFit/>
            </a:bodyPr>
            <a:lstStyle>
              <a:defPPr>
                <a:defRPr lang="en-US"/>
              </a:defPPr>
              <a:lvl1pPr algn="ctr">
                <a:defRPr sz="1500" b="1">
                  <a:solidFill>
                    <a:prstClr val="white"/>
                  </a:solidFill>
                  <a:latin typeface="Arial" panose="020B0604020202020204" pitchFamily="34" charset="0"/>
                  <a:cs typeface="Arial" panose="020B0604020202020204" pitchFamily="34" charset="0"/>
                </a:defRPr>
              </a:lvl1pPr>
            </a:lstStyle>
            <a:p>
              <a:r>
                <a:rPr lang="en-US" dirty="0" smtClean="0"/>
                <a:t>Specificity (Agonist)</a:t>
              </a:r>
              <a:endParaRPr lang="en-US" dirty="0"/>
            </a:p>
          </p:txBody>
        </p:sp>
      </p:grpSp>
      <p:grpSp>
        <p:nvGrpSpPr>
          <p:cNvPr id="5" name="Group 4"/>
          <p:cNvGrpSpPr/>
          <p:nvPr/>
        </p:nvGrpSpPr>
        <p:grpSpPr>
          <a:xfrm>
            <a:off x="3830316" y="3473848"/>
            <a:ext cx="3957311" cy="2828400"/>
            <a:chOff x="3839941" y="3473848"/>
            <a:chExt cx="3957311" cy="2828400"/>
          </a:xfrm>
        </p:grpSpPr>
        <p:graphicFrame>
          <p:nvGraphicFramePr>
            <p:cNvPr id="19" name="Object 18"/>
            <p:cNvGraphicFramePr>
              <a:graphicFrameLocks noChangeAspect="1"/>
            </p:cNvGraphicFramePr>
            <p:nvPr>
              <p:extLst/>
            </p:nvPr>
          </p:nvGraphicFramePr>
          <p:xfrm>
            <a:off x="3839941" y="3741928"/>
            <a:ext cx="3957311" cy="2560320"/>
          </p:xfrm>
          <a:graphic>
            <a:graphicData uri="http://schemas.openxmlformats.org/presentationml/2006/ole">
              <mc:AlternateContent xmlns:mc="http://schemas.openxmlformats.org/markup-compatibility/2006">
                <mc:Choice xmlns:v="urn:schemas-microsoft-com:vml" Requires="v">
                  <p:oleObj spid="_x0000_s10333" name="Prism 8" r:id="rId10" imgW="4085740" imgH="2644546" progId="Prism8.Document">
                    <p:embed/>
                  </p:oleObj>
                </mc:Choice>
                <mc:Fallback>
                  <p:oleObj name="Prism 8" r:id="rId10" imgW="4085740" imgH="2644546" progId="Prism8.Document">
                    <p:embed/>
                    <p:pic>
                      <p:nvPicPr>
                        <p:cNvPr id="19" name="Object 18"/>
                        <p:cNvPicPr>
                          <a:picLocks noChangeAspect="1" noChangeArrowheads="1"/>
                        </p:cNvPicPr>
                        <p:nvPr/>
                      </p:nvPicPr>
                      <p:blipFill>
                        <a:blip r:embed="rId11"/>
                        <a:srcRect/>
                        <a:stretch>
                          <a:fillRect/>
                        </a:stretch>
                      </p:blipFill>
                      <p:spPr bwMode="auto">
                        <a:xfrm>
                          <a:off x="3839941" y="3741928"/>
                          <a:ext cx="3957311" cy="2560320"/>
                        </a:xfrm>
                        <a:prstGeom prst="rect">
                          <a:avLst/>
                        </a:prstGeom>
                        <a:noFill/>
                        <a:ln>
                          <a:noFill/>
                        </a:ln>
                      </p:spPr>
                    </p:pic>
                  </p:oleObj>
                </mc:Fallback>
              </mc:AlternateContent>
            </a:graphicData>
          </a:graphic>
        </p:graphicFrame>
        <p:sp>
          <p:nvSpPr>
            <p:cNvPr id="23" name="TextBox 22">
              <a:extLst>
                <a:ext uri="{FF2B5EF4-FFF2-40B4-BE49-F238E27FC236}">
                  <a16:creationId xmlns:a16="http://schemas.microsoft.com/office/drawing/2014/main" id="{67B73867-FAAD-4E61-AD2E-D8529CEDC2E4}"/>
                </a:ext>
              </a:extLst>
            </p:cNvPr>
            <p:cNvSpPr txBox="1"/>
            <p:nvPr/>
          </p:nvSpPr>
          <p:spPr>
            <a:xfrm>
              <a:off x="4699302" y="3473848"/>
              <a:ext cx="2604337" cy="323165"/>
            </a:xfrm>
            <a:prstGeom prst="rect">
              <a:avLst/>
            </a:prstGeom>
            <a:solidFill>
              <a:srgbClr val="AD3C93"/>
            </a:solidFill>
          </p:spPr>
          <p:txBody>
            <a:bodyPr wrap="square" rtlCol="0">
              <a:spAutoFit/>
            </a:bodyPr>
            <a:lstStyle>
              <a:defPPr>
                <a:defRPr lang="en-US"/>
              </a:defPPr>
              <a:lvl1pPr algn="ctr">
                <a:defRPr sz="1500" b="1">
                  <a:solidFill>
                    <a:prstClr val="white"/>
                  </a:solidFill>
                  <a:latin typeface="Arial" panose="020B0604020202020204" pitchFamily="34" charset="0"/>
                  <a:cs typeface="Arial" panose="020B0604020202020204" pitchFamily="34" charset="0"/>
                </a:defRPr>
              </a:lvl1pPr>
            </a:lstStyle>
            <a:p>
              <a:r>
                <a:rPr lang="en-US" dirty="0" smtClean="0"/>
                <a:t>Specificity (Antagonist)</a:t>
              </a:r>
              <a:endParaRPr lang="en-US" dirty="0"/>
            </a:p>
          </p:txBody>
        </p:sp>
      </p:grpSp>
      <p:sp>
        <p:nvSpPr>
          <p:cNvPr id="29" name="TextBox 28">
            <a:extLst>
              <a:ext uri="{FF2B5EF4-FFF2-40B4-BE49-F238E27FC236}">
                <a16:creationId xmlns:a16="http://schemas.microsoft.com/office/drawing/2014/main" id="{67B73867-FAAD-4E61-AD2E-D8529CEDC2E4}"/>
              </a:ext>
            </a:extLst>
          </p:cNvPr>
          <p:cNvSpPr txBox="1"/>
          <p:nvPr/>
        </p:nvSpPr>
        <p:spPr>
          <a:xfrm>
            <a:off x="8626476" y="3262090"/>
            <a:ext cx="2604337" cy="553998"/>
          </a:xfrm>
          <a:prstGeom prst="rect">
            <a:avLst/>
          </a:prstGeom>
          <a:solidFill>
            <a:srgbClr val="AD3C93"/>
          </a:solidFill>
        </p:spPr>
        <p:txBody>
          <a:bodyPr wrap="square" rtlCol="0">
            <a:spAutoFit/>
          </a:bodyPr>
          <a:lstStyle>
            <a:defPPr>
              <a:defRPr lang="en-US"/>
            </a:defPPr>
            <a:lvl1pPr algn="ctr">
              <a:defRPr sz="1500" b="1">
                <a:solidFill>
                  <a:prstClr val="white"/>
                </a:solidFill>
                <a:latin typeface="Arial" panose="020B0604020202020204" pitchFamily="34" charset="0"/>
                <a:cs typeface="Arial" panose="020B0604020202020204" pitchFamily="34" charset="0"/>
              </a:defRPr>
            </a:lvl1pPr>
          </a:lstStyle>
          <a:p>
            <a:r>
              <a:rPr lang="en-US" dirty="0" smtClean="0"/>
              <a:t>Suitable for Small Molecules or Biologics</a:t>
            </a:r>
            <a:endParaRPr lang="en-US" dirty="0"/>
          </a:p>
        </p:txBody>
      </p:sp>
      <p:grpSp>
        <p:nvGrpSpPr>
          <p:cNvPr id="24" name="Group 23"/>
          <p:cNvGrpSpPr/>
          <p:nvPr/>
        </p:nvGrpSpPr>
        <p:grpSpPr>
          <a:xfrm>
            <a:off x="7793037" y="3847499"/>
            <a:ext cx="4901909" cy="2468880"/>
            <a:chOff x="7124874" y="4277656"/>
            <a:chExt cx="4901909" cy="2468880"/>
          </a:xfrm>
        </p:grpSpPr>
        <p:graphicFrame>
          <p:nvGraphicFramePr>
            <p:cNvPr id="25" name="Object 24"/>
            <p:cNvGraphicFramePr>
              <a:graphicFrameLocks noChangeAspect="1"/>
            </p:cNvGraphicFramePr>
            <p:nvPr>
              <p:extLst/>
            </p:nvPr>
          </p:nvGraphicFramePr>
          <p:xfrm>
            <a:off x="7124874" y="4277656"/>
            <a:ext cx="3823312" cy="2468880"/>
          </p:xfrm>
          <a:graphic>
            <a:graphicData uri="http://schemas.openxmlformats.org/presentationml/2006/ole">
              <mc:AlternateContent xmlns:mc="http://schemas.openxmlformats.org/markup-compatibility/2006">
                <mc:Choice xmlns:v="urn:schemas-microsoft-com:vml" Requires="v">
                  <p:oleObj spid="_x0000_s10334" name="Prism 6" r:id="rId12" imgW="4117792" imgH="2662909" progId="Prism6.Document">
                    <p:embed/>
                  </p:oleObj>
                </mc:Choice>
                <mc:Fallback>
                  <p:oleObj name="Prism 6" r:id="rId12" imgW="4117792" imgH="2662909" progId="Prism6.Document">
                    <p:embed/>
                    <p:pic>
                      <p:nvPicPr>
                        <p:cNvPr id="25" name="Object 24"/>
                        <p:cNvPicPr/>
                        <p:nvPr/>
                      </p:nvPicPr>
                      <p:blipFill>
                        <a:blip r:embed="rId13"/>
                        <a:stretch>
                          <a:fillRect/>
                        </a:stretch>
                      </p:blipFill>
                      <p:spPr>
                        <a:xfrm>
                          <a:off x="7124874" y="4277656"/>
                          <a:ext cx="3823312" cy="2468880"/>
                        </a:xfrm>
                        <a:prstGeom prst="rect">
                          <a:avLst/>
                        </a:prstGeom>
                      </p:spPr>
                    </p:pic>
                  </p:oleObj>
                </mc:Fallback>
              </mc:AlternateContent>
            </a:graphicData>
          </a:graphic>
        </p:graphicFrame>
        <p:sp>
          <p:nvSpPr>
            <p:cNvPr id="27" name="TextBox 26"/>
            <p:cNvSpPr txBox="1"/>
            <p:nvPr/>
          </p:nvSpPr>
          <p:spPr>
            <a:xfrm>
              <a:off x="9997042" y="5317957"/>
              <a:ext cx="1507545"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Small molecule PD-1 / PD-L1 inhibitor</a:t>
              </a:r>
            </a:p>
          </p:txBody>
        </p:sp>
        <p:sp>
          <p:nvSpPr>
            <p:cNvPr id="28" name="TextBox 27"/>
            <p:cNvSpPr txBox="1"/>
            <p:nvPr/>
          </p:nvSpPr>
          <p:spPr>
            <a:xfrm>
              <a:off x="10221650" y="4808622"/>
              <a:ext cx="180513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Small molecule negative control</a:t>
              </a:r>
            </a:p>
          </p:txBody>
        </p:sp>
        <p:cxnSp>
          <p:nvCxnSpPr>
            <p:cNvPr id="30" name="Straight Arrow Connector 29"/>
            <p:cNvCxnSpPr/>
            <p:nvPr/>
          </p:nvCxnSpPr>
          <p:spPr>
            <a:xfrm flipH="1">
              <a:off x="9940497" y="4944978"/>
              <a:ext cx="336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9659756" y="5446294"/>
              <a:ext cx="336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019854" y="5338009"/>
              <a:ext cx="129980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Anti-PD-1 antibody</a:t>
              </a:r>
            </a:p>
          </p:txBody>
        </p:sp>
        <p:cxnSp>
          <p:nvCxnSpPr>
            <p:cNvPr id="33" name="Straight Arrow Connector 32"/>
            <p:cNvCxnSpPr/>
            <p:nvPr/>
          </p:nvCxnSpPr>
          <p:spPr>
            <a:xfrm>
              <a:off x="8722096" y="5586662"/>
              <a:ext cx="336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52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B5A2DACB-D57D-4F82-85E5-B14000CB3121}" type="slidenum">
              <a:rPr lang="en-GB" altLang="en-US" smtClean="0"/>
              <a:pPr>
                <a:defRPr/>
              </a:pPr>
              <a:t>7</a:t>
            </a:fld>
            <a:endParaRPr lang="en-GB" altLang="en-US"/>
          </a:p>
        </p:txBody>
      </p:sp>
      <p:sp>
        <p:nvSpPr>
          <p:cNvPr id="8" name="TextBox 7">
            <a:extLst>
              <a:ext uri="{FF2B5EF4-FFF2-40B4-BE49-F238E27FC236}">
                <a16:creationId xmlns:a16="http://schemas.microsoft.com/office/drawing/2014/main" id="{67B73867-FAAD-4E61-AD2E-D8529CEDC2E4}"/>
              </a:ext>
            </a:extLst>
          </p:cNvPr>
          <p:cNvSpPr txBox="1"/>
          <p:nvPr/>
        </p:nvSpPr>
        <p:spPr>
          <a:xfrm>
            <a:off x="2275995" y="1750625"/>
            <a:ext cx="2604337" cy="323165"/>
          </a:xfrm>
          <a:prstGeom prst="rect">
            <a:avLst/>
          </a:prstGeom>
          <a:solidFill>
            <a:srgbClr val="AD3C93"/>
          </a:solidFill>
        </p:spPr>
        <p:txBody>
          <a:bodyPr wrap="square" rtlCol="0">
            <a:spAutoFit/>
          </a:bodyPr>
          <a:lstStyle>
            <a:defPPr>
              <a:defRPr lang="en-US"/>
            </a:defPPr>
            <a:lvl1pPr algn="ctr">
              <a:defRPr sz="1500" b="1">
                <a:solidFill>
                  <a:prstClr val="white"/>
                </a:solidFill>
                <a:latin typeface="Arial" panose="020B0604020202020204" pitchFamily="34" charset="0"/>
                <a:cs typeface="Arial" panose="020B0604020202020204" pitchFamily="34" charset="0"/>
              </a:defRPr>
            </a:lvl1pPr>
          </a:lstStyle>
          <a:p>
            <a:r>
              <a:rPr lang="en-US" dirty="0" smtClean="0"/>
              <a:t>PD-1 Antagonist</a:t>
            </a:r>
            <a:endParaRPr lang="en-US" dirty="0"/>
          </a:p>
        </p:txBody>
      </p:sp>
      <p:pic>
        <p:nvPicPr>
          <p:cNvPr id="9" name="Picture 8"/>
          <p:cNvPicPr>
            <a:picLocks noChangeAspect="1"/>
          </p:cNvPicPr>
          <p:nvPr/>
        </p:nvPicPr>
        <p:blipFill rotWithShape="1">
          <a:blip r:embed="rId3"/>
          <a:srcRect l="7893" t="9153" r="87928" b="81823"/>
          <a:stretch/>
        </p:blipFill>
        <p:spPr>
          <a:xfrm>
            <a:off x="1157358" y="5524800"/>
            <a:ext cx="1503845" cy="914400"/>
          </a:xfrm>
          <a:prstGeom prst="rect">
            <a:avLst/>
          </a:prstGeom>
        </p:spPr>
      </p:pic>
      <p:pic>
        <p:nvPicPr>
          <p:cNvPr id="10" name="Picture 9"/>
          <p:cNvPicPr>
            <a:picLocks noChangeAspect="1"/>
          </p:cNvPicPr>
          <p:nvPr/>
        </p:nvPicPr>
        <p:blipFill rotWithShape="1">
          <a:blip r:embed="rId4"/>
          <a:srcRect l="7742" t="16507" r="86694" b="75663"/>
          <a:stretch/>
        </p:blipFill>
        <p:spPr>
          <a:xfrm>
            <a:off x="424911" y="4723693"/>
            <a:ext cx="2077471" cy="822960"/>
          </a:xfrm>
          <a:prstGeom prst="rect">
            <a:avLst/>
          </a:prstGeom>
        </p:spPr>
      </p:pic>
      <p:pic>
        <p:nvPicPr>
          <p:cNvPr id="11" name="Picture 10"/>
          <p:cNvPicPr>
            <a:picLocks noChangeAspect="1"/>
          </p:cNvPicPr>
          <p:nvPr/>
        </p:nvPicPr>
        <p:blipFill rotWithShape="1">
          <a:blip r:embed="rId5"/>
          <a:srcRect b="21717"/>
          <a:stretch/>
        </p:blipFill>
        <p:spPr>
          <a:xfrm>
            <a:off x="1363163" y="1970920"/>
            <a:ext cx="4014813" cy="2560320"/>
          </a:xfrm>
          <a:prstGeom prst="rect">
            <a:avLst/>
          </a:prstGeom>
        </p:spPr>
      </p:pic>
      <p:sp>
        <p:nvSpPr>
          <p:cNvPr id="12" name="TextBox 11"/>
          <p:cNvSpPr txBox="1"/>
          <p:nvPr/>
        </p:nvSpPr>
        <p:spPr>
          <a:xfrm>
            <a:off x="2371101" y="1179130"/>
            <a:ext cx="2478564" cy="400110"/>
          </a:xfrm>
          <a:prstGeom prst="rect">
            <a:avLst/>
          </a:prstGeom>
          <a:noFill/>
        </p:spPr>
        <p:txBody>
          <a:bodyPr wrap="none" rtlCol="0">
            <a:spAutoFit/>
          </a:bodyPr>
          <a:lstStyle/>
          <a:p>
            <a:pPr algn="l"/>
            <a:r>
              <a:rPr lang="en-US" sz="2000" b="1" dirty="0" smtClean="0">
                <a:solidFill>
                  <a:srgbClr val="003883"/>
                </a:solidFill>
              </a:rPr>
              <a:t>Immuno-oncology </a:t>
            </a:r>
          </a:p>
        </p:txBody>
      </p:sp>
      <p:grpSp>
        <p:nvGrpSpPr>
          <p:cNvPr id="18" name="Group 17"/>
          <p:cNvGrpSpPr/>
          <p:nvPr/>
        </p:nvGrpSpPr>
        <p:grpSpPr>
          <a:xfrm>
            <a:off x="6677978" y="1179130"/>
            <a:ext cx="4041775" cy="3464187"/>
            <a:chOff x="6677978" y="1179130"/>
            <a:chExt cx="4041775" cy="3464187"/>
          </a:xfrm>
        </p:grpSpPr>
        <p:sp>
          <p:nvSpPr>
            <p:cNvPr id="13" name="TextBox 12"/>
            <p:cNvSpPr txBox="1"/>
            <p:nvPr/>
          </p:nvSpPr>
          <p:spPr>
            <a:xfrm>
              <a:off x="8011299" y="1179130"/>
              <a:ext cx="1992853" cy="400110"/>
            </a:xfrm>
            <a:prstGeom prst="rect">
              <a:avLst/>
            </a:prstGeom>
            <a:noFill/>
          </p:spPr>
          <p:txBody>
            <a:bodyPr wrap="none" rtlCol="0">
              <a:spAutoFit/>
            </a:bodyPr>
            <a:lstStyle/>
            <a:p>
              <a:pPr algn="l"/>
              <a:r>
                <a:rPr lang="en-US" sz="2000" b="1" dirty="0" smtClean="0">
                  <a:solidFill>
                    <a:srgbClr val="003883"/>
                  </a:solidFill>
                </a:rPr>
                <a:t>Auto-immunity</a:t>
              </a:r>
            </a:p>
          </p:txBody>
        </p:sp>
        <p:graphicFrame>
          <p:nvGraphicFramePr>
            <p:cNvPr id="14" name="Object 13"/>
            <p:cNvGraphicFramePr>
              <a:graphicFrameLocks noChangeAspect="1"/>
            </p:cNvGraphicFramePr>
            <p:nvPr>
              <p:extLst/>
            </p:nvPr>
          </p:nvGraphicFramePr>
          <p:xfrm>
            <a:off x="6677978" y="1973142"/>
            <a:ext cx="4041775" cy="2670175"/>
          </p:xfrm>
          <a:graphic>
            <a:graphicData uri="http://schemas.openxmlformats.org/presentationml/2006/ole">
              <mc:AlternateContent xmlns:mc="http://schemas.openxmlformats.org/markup-compatibility/2006">
                <mc:Choice xmlns:v="urn:schemas-microsoft-com:vml" Requires="v">
                  <p:oleObj spid="_x0000_s22550" name="Prism 8" r:id="rId6" imgW="4105547" imgH="2712955" progId="Prism8.Document">
                    <p:embed/>
                  </p:oleObj>
                </mc:Choice>
                <mc:Fallback>
                  <p:oleObj name="Prism 8" r:id="rId6" imgW="4105547" imgH="2712955" progId="Prism8.Document">
                    <p:embed/>
                    <p:pic>
                      <p:nvPicPr>
                        <p:cNvPr id="14" name="Object 13"/>
                        <p:cNvPicPr/>
                        <p:nvPr/>
                      </p:nvPicPr>
                      <p:blipFill>
                        <a:blip r:embed="rId7"/>
                        <a:stretch>
                          <a:fillRect/>
                        </a:stretch>
                      </p:blipFill>
                      <p:spPr>
                        <a:xfrm>
                          <a:off x="6677978" y="1973142"/>
                          <a:ext cx="4041775" cy="2670175"/>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67B73867-FAAD-4E61-AD2E-D8529CEDC2E4}"/>
                </a:ext>
              </a:extLst>
            </p:cNvPr>
            <p:cNvSpPr txBox="1"/>
            <p:nvPr/>
          </p:nvSpPr>
          <p:spPr>
            <a:xfrm>
              <a:off x="7625546" y="1750625"/>
              <a:ext cx="2604337" cy="323165"/>
            </a:xfrm>
            <a:prstGeom prst="rect">
              <a:avLst/>
            </a:prstGeom>
            <a:solidFill>
              <a:srgbClr val="AD3C93"/>
            </a:solidFill>
          </p:spPr>
          <p:txBody>
            <a:bodyPr wrap="square" rtlCol="0">
              <a:spAutoFit/>
            </a:bodyPr>
            <a:lstStyle>
              <a:defPPr>
                <a:defRPr lang="en-US"/>
              </a:defPPr>
              <a:lvl1pPr algn="ctr">
                <a:defRPr sz="1500" b="1">
                  <a:solidFill>
                    <a:prstClr val="white"/>
                  </a:solidFill>
                  <a:latin typeface="Arial" panose="020B0604020202020204" pitchFamily="34" charset="0"/>
                  <a:cs typeface="Arial" panose="020B0604020202020204" pitchFamily="34" charset="0"/>
                </a:defRPr>
              </a:lvl1pPr>
            </a:lstStyle>
            <a:p>
              <a:r>
                <a:rPr lang="en-US" dirty="0" smtClean="0"/>
                <a:t>PD-1 Agonist</a:t>
              </a:r>
              <a:endParaRPr lang="en-US" dirty="0"/>
            </a:p>
          </p:txBody>
        </p:sp>
      </p:grpSp>
      <p:sp>
        <p:nvSpPr>
          <p:cNvPr id="19" name="TextBox 18"/>
          <p:cNvSpPr txBox="1"/>
          <p:nvPr/>
        </p:nvSpPr>
        <p:spPr>
          <a:xfrm>
            <a:off x="2920508" y="5038822"/>
            <a:ext cx="8312487" cy="1015663"/>
          </a:xfrm>
          <a:prstGeom prst="rect">
            <a:avLst/>
          </a:prstGeom>
          <a:noFill/>
        </p:spPr>
        <p:txBody>
          <a:bodyPr wrap="square" rtlCol="0">
            <a:spAutoFit/>
          </a:bodyPr>
          <a:lstStyle/>
          <a:p>
            <a:pPr algn="l"/>
            <a:r>
              <a:rPr lang="en-US" sz="2000" i="1" dirty="0" smtClean="0">
                <a:solidFill>
                  <a:srgbClr val="003883"/>
                </a:solidFill>
              </a:rPr>
              <a:t>PD-1 Signaling assay is a versatile screening tool for PD-1 antagonists (I/O) or for PD-1 agonists (novel therapies for autoimmunity). The latter data were generated in co-culture with </a:t>
            </a:r>
            <a:r>
              <a:rPr lang="en-US" sz="2000" i="1" dirty="0" err="1" smtClean="0">
                <a:solidFill>
                  <a:srgbClr val="003883"/>
                </a:solidFill>
              </a:rPr>
              <a:t>Fc</a:t>
            </a:r>
            <a:r>
              <a:rPr lang="en-US" sz="2000" i="1" dirty="0" err="1" smtClean="0">
                <a:solidFill>
                  <a:srgbClr val="003883"/>
                </a:solidFill>
                <a:latin typeface="Calibri" panose="020F0502020204030204" pitchFamily="34" charset="0"/>
                <a:cs typeface="Calibri" panose="020F0502020204030204" pitchFamily="34" charset="0"/>
              </a:rPr>
              <a:t>ƴ</a:t>
            </a:r>
            <a:r>
              <a:rPr lang="en-US" sz="2000" i="1" dirty="0" smtClean="0">
                <a:solidFill>
                  <a:srgbClr val="003883"/>
                </a:solidFill>
              </a:rPr>
              <a:t> receptor expressing cells. </a:t>
            </a:r>
          </a:p>
        </p:txBody>
      </p:sp>
      <p:sp>
        <p:nvSpPr>
          <p:cNvPr id="20" name="Title 1">
            <a:extLst>
              <a:ext uri="{FF2B5EF4-FFF2-40B4-BE49-F238E27FC236}">
                <a16:creationId xmlns:a16="http://schemas.microsoft.com/office/drawing/2014/main" id="{76858C09-4803-44C0-B4A1-CADE23073C4D}"/>
              </a:ext>
            </a:extLst>
          </p:cNvPr>
          <p:cNvSpPr>
            <a:spLocks noGrp="1"/>
          </p:cNvSpPr>
          <p:nvPr>
            <p:ph type="title"/>
          </p:nvPr>
        </p:nvSpPr>
        <p:spPr>
          <a:xfrm>
            <a:off x="241866" y="163555"/>
            <a:ext cx="8902136" cy="762000"/>
          </a:xfrm>
        </p:spPr>
        <p:txBody>
          <a:bodyPr>
            <a:noAutofit/>
          </a:bodyPr>
          <a:lstStyle/>
          <a:p>
            <a:r>
              <a:rPr lang="en-US" sz="2400" dirty="0" smtClean="0"/>
              <a:t>PD-1 Signaling Assay Suitable for Therapeutic Development of Both PD-1 Agonists and Antagonists</a:t>
            </a:r>
            <a:endParaRPr lang="en-US" sz="2400" dirty="0"/>
          </a:p>
        </p:txBody>
      </p:sp>
    </p:spTree>
    <p:extLst>
      <p:ext uri="{BB962C8B-B14F-4D97-AF65-F5344CB8AC3E}">
        <p14:creationId xmlns:p14="http://schemas.microsoft.com/office/powerpoint/2010/main" val="1054018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Complementary </a:t>
            </a:r>
            <a:r>
              <a:rPr lang="en-US" sz="2200" dirty="0" smtClean="0"/>
              <a:t>Cell-Based Assays for Comprehensive Understanding of </a:t>
            </a:r>
            <a:r>
              <a:rPr lang="en-US" sz="2200" dirty="0"/>
              <a:t>a Drug Molecule’s </a:t>
            </a:r>
            <a:r>
              <a:rPr lang="en-US" sz="2200" dirty="0" smtClean="0"/>
              <a:t>MOA</a:t>
            </a:r>
            <a:endParaRPr lang="en-US" sz="2200" dirty="0"/>
          </a:p>
        </p:txBody>
      </p:sp>
      <p:sp>
        <p:nvSpPr>
          <p:cNvPr id="5" name="Slide Number Placeholder 4"/>
          <p:cNvSpPr>
            <a:spLocks noGrp="1"/>
          </p:cNvSpPr>
          <p:nvPr>
            <p:ph type="sldNum" sz="quarter" idx="10"/>
          </p:nvPr>
        </p:nvSpPr>
        <p:spPr/>
        <p:txBody>
          <a:bodyPr/>
          <a:lstStyle/>
          <a:p>
            <a:fld id="{5C383981-0661-436F-876B-E490470E5E6E}" type="slidenum">
              <a:rPr lang="en-GB" altLang="en-US" smtClean="0"/>
              <a:pPr/>
              <a:t>8</a:t>
            </a:fld>
            <a:endParaRPr lang="en-GB" altLang="en-US" dirty="0"/>
          </a:p>
        </p:txBody>
      </p:sp>
      <p:grpSp>
        <p:nvGrpSpPr>
          <p:cNvPr id="3" name="Group 2"/>
          <p:cNvGrpSpPr/>
          <p:nvPr/>
        </p:nvGrpSpPr>
        <p:grpSpPr>
          <a:xfrm>
            <a:off x="640578" y="1564882"/>
            <a:ext cx="3285613" cy="4419773"/>
            <a:chOff x="8467564" y="1526505"/>
            <a:chExt cx="3285613" cy="4419773"/>
          </a:xfrm>
        </p:grpSpPr>
        <p:grpSp>
          <p:nvGrpSpPr>
            <p:cNvPr id="7" name="Group 6"/>
            <p:cNvGrpSpPr/>
            <p:nvPr/>
          </p:nvGrpSpPr>
          <p:grpSpPr>
            <a:xfrm>
              <a:off x="8834355" y="1698065"/>
              <a:ext cx="2918822" cy="4203091"/>
              <a:chOff x="8641843" y="1698065"/>
              <a:chExt cx="2918822" cy="4203091"/>
            </a:xfrm>
          </p:grpSpPr>
          <p:pic>
            <p:nvPicPr>
              <p:cNvPr id="8"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9584" y="1958416"/>
                <a:ext cx="1636122" cy="123235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a:grpSpLocks/>
              </p:cNvGrpSpPr>
              <p:nvPr/>
            </p:nvGrpSpPr>
            <p:grpSpPr bwMode="auto">
              <a:xfrm>
                <a:off x="10165430" y="5161632"/>
                <a:ext cx="897042" cy="66346"/>
                <a:chOff x="2563" y="7286"/>
                <a:chExt cx="863" cy="2"/>
              </a:xfrm>
            </p:grpSpPr>
            <p:sp>
              <p:nvSpPr>
                <p:cNvPr id="34" name="Freeform 59"/>
                <p:cNvSpPr>
                  <a:spLocks/>
                </p:cNvSpPr>
                <p:nvPr/>
              </p:nvSpPr>
              <p:spPr bwMode="auto">
                <a:xfrm>
                  <a:off x="2563" y="7286"/>
                  <a:ext cx="863" cy="2"/>
                </a:xfrm>
                <a:custGeom>
                  <a:avLst/>
                  <a:gdLst>
                    <a:gd name="T0" fmla="+- 0 2563 2563"/>
                    <a:gd name="T1" fmla="*/ T0 w 863"/>
                    <a:gd name="T2" fmla="+- 0 3425 2563"/>
                    <a:gd name="T3" fmla="*/ T2 w 863"/>
                  </a:gdLst>
                  <a:ahLst/>
                  <a:cxnLst>
                    <a:cxn ang="0">
                      <a:pos x="T1" y="0"/>
                    </a:cxn>
                    <a:cxn ang="0">
                      <a:pos x="T3" y="0"/>
                    </a:cxn>
                  </a:cxnLst>
                  <a:rect l="0" t="0" r="r" b="b"/>
                  <a:pathLst>
                    <a:path w="863">
                      <a:moveTo>
                        <a:pt x="0" y="0"/>
                      </a:moveTo>
                      <a:lnTo>
                        <a:pt x="862" y="0"/>
                      </a:lnTo>
                    </a:path>
                  </a:pathLst>
                </a:custGeom>
                <a:noFill/>
                <a:ln w="22949">
                  <a:solidFill>
                    <a:srgbClr val="221E1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0" name="Group 62"/>
              <p:cNvGrpSpPr>
                <a:grpSpLocks/>
              </p:cNvGrpSpPr>
              <p:nvPr/>
            </p:nvGrpSpPr>
            <p:grpSpPr bwMode="auto">
              <a:xfrm>
                <a:off x="9621790" y="5161632"/>
                <a:ext cx="114529" cy="1198"/>
                <a:chOff x="1122" y="7286"/>
                <a:chExt cx="154" cy="2"/>
              </a:xfrm>
            </p:grpSpPr>
            <p:sp>
              <p:nvSpPr>
                <p:cNvPr id="33" name="Freeform 63"/>
                <p:cNvSpPr>
                  <a:spLocks/>
                </p:cNvSpPr>
                <p:nvPr/>
              </p:nvSpPr>
              <p:spPr bwMode="auto">
                <a:xfrm>
                  <a:off x="1122" y="7286"/>
                  <a:ext cx="154" cy="2"/>
                </a:xfrm>
                <a:custGeom>
                  <a:avLst/>
                  <a:gdLst>
                    <a:gd name="T0" fmla="+- 0 1122 1122"/>
                    <a:gd name="T1" fmla="*/ T0 w 154"/>
                    <a:gd name="T2" fmla="+- 0 1275 1122"/>
                    <a:gd name="T3" fmla="*/ T2 w 154"/>
                  </a:gdLst>
                  <a:ahLst/>
                  <a:cxnLst>
                    <a:cxn ang="0">
                      <a:pos x="T1" y="0"/>
                    </a:cxn>
                    <a:cxn ang="0">
                      <a:pos x="T3" y="0"/>
                    </a:cxn>
                  </a:cxnLst>
                  <a:rect l="0" t="0" r="r" b="b"/>
                  <a:pathLst>
                    <a:path w="154">
                      <a:moveTo>
                        <a:pt x="0" y="0"/>
                      </a:moveTo>
                      <a:lnTo>
                        <a:pt x="153" y="0"/>
                      </a:lnTo>
                    </a:path>
                  </a:pathLst>
                </a:custGeom>
                <a:noFill/>
                <a:ln w="22949">
                  <a:solidFill>
                    <a:srgbClr val="221E1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1" name="Group 64"/>
              <p:cNvGrpSpPr>
                <a:grpSpLocks/>
              </p:cNvGrpSpPr>
              <p:nvPr/>
            </p:nvGrpSpPr>
            <p:grpSpPr bwMode="auto">
              <a:xfrm>
                <a:off x="8641843" y="4056413"/>
                <a:ext cx="2720426" cy="1491643"/>
                <a:chOff x="720" y="5946"/>
                <a:chExt cx="3658" cy="2491"/>
              </a:xfrm>
            </p:grpSpPr>
            <p:sp>
              <p:nvSpPr>
                <p:cNvPr id="32" name="Freeform 65"/>
                <p:cNvSpPr>
                  <a:spLocks/>
                </p:cNvSpPr>
                <p:nvPr/>
              </p:nvSpPr>
              <p:spPr bwMode="auto">
                <a:xfrm>
                  <a:off x="720" y="5946"/>
                  <a:ext cx="3658" cy="2491"/>
                </a:xfrm>
                <a:custGeom>
                  <a:avLst/>
                  <a:gdLst>
                    <a:gd name="T0" fmla="+- 0 1083 720"/>
                    <a:gd name="T1" fmla="*/ T0 w 3658"/>
                    <a:gd name="T2" fmla="+- 0 6222 5946"/>
                    <a:gd name="T3" fmla="*/ 6222 h 2491"/>
                    <a:gd name="T4" fmla="+- 0 1182 720"/>
                    <a:gd name="T5" fmla="*/ T4 w 3658"/>
                    <a:gd name="T6" fmla="+- 0 6157 5946"/>
                    <a:gd name="T7" fmla="*/ 6157 h 2491"/>
                    <a:gd name="T8" fmla="+- 0 1250 720"/>
                    <a:gd name="T9" fmla="*/ T8 w 3658"/>
                    <a:gd name="T10" fmla="+- 0 6121 5946"/>
                    <a:gd name="T11" fmla="*/ 6121 h 2491"/>
                    <a:gd name="T12" fmla="+- 0 1319 720"/>
                    <a:gd name="T13" fmla="*/ T12 w 3658"/>
                    <a:gd name="T14" fmla="+- 0 6088 5946"/>
                    <a:gd name="T15" fmla="*/ 6088 h 2491"/>
                    <a:gd name="T16" fmla="+- 0 1389 720"/>
                    <a:gd name="T17" fmla="*/ T16 w 3658"/>
                    <a:gd name="T18" fmla="+- 0 6060 5946"/>
                    <a:gd name="T19" fmla="*/ 6060 h 2491"/>
                    <a:gd name="T20" fmla="+- 0 1462 720"/>
                    <a:gd name="T21" fmla="*/ T20 w 3658"/>
                    <a:gd name="T22" fmla="+- 0 6035 5946"/>
                    <a:gd name="T23" fmla="*/ 6035 h 2491"/>
                    <a:gd name="T24" fmla="+- 0 1537 720"/>
                    <a:gd name="T25" fmla="*/ T24 w 3658"/>
                    <a:gd name="T26" fmla="+- 0 6014 5946"/>
                    <a:gd name="T27" fmla="*/ 6014 h 2491"/>
                    <a:gd name="T28" fmla="+- 0 1614 720"/>
                    <a:gd name="T29" fmla="*/ T28 w 3658"/>
                    <a:gd name="T30" fmla="+- 0 5996 5946"/>
                    <a:gd name="T31" fmla="*/ 5996 h 2491"/>
                    <a:gd name="T32" fmla="+- 0 1695 720"/>
                    <a:gd name="T33" fmla="*/ T32 w 3658"/>
                    <a:gd name="T34" fmla="+- 0 5981 5946"/>
                    <a:gd name="T35" fmla="*/ 5981 h 2491"/>
                    <a:gd name="T36" fmla="+- 0 1779 720"/>
                    <a:gd name="T37" fmla="*/ T36 w 3658"/>
                    <a:gd name="T38" fmla="+- 0 5970 5946"/>
                    <a:gd name="T39" fmla="*/ 5970 h 2491"/>
                    <a:gd name="T40" fmla="+- 0 1866 720"/>
                    <a:gd name="T41" fmla="*/ T40 w 3658"/>
                    <a:gd name="T42" fmla="+- 0 5961 5946"/>
                    <a:gd name="T43" fmla="*/ 5961 h 2491"/>
                    <a:gd name="T44" fmla="+- 0 1958 720"/>
                    <a:gd name="T45" fmla="*/ T44 w 3658"/>
                    <a:gd name="T46" fmla="+- 0 5954 5946"/>
                    <a:gd name="T47" fmla="*/ 5954 h 2491"/>
                    <a:gd name="T48" fmla="+- 0 2054 720"/>
                    <a:gd name="T49" fmla="*/ T48 w 3658"/>
                    <a:gd name="T50" fmla="+- 0 5949 5946"/>
                    <a:gd name="T51" fmla="*/ 5949 h 2491"/>
                    <a:gd name="T52" fmla="+- 0 2155 720"/>
                    <a:gd name="T53" fmla="*/ T52 w 3658"/>
                    <a:gd name="T54" fmla="+- 0 5947 5946"/>
                    <a:gd name="T55" fmla="*/ 5947 h 2491"/>
                    <a:gd name="T56" fmla="+- 0 2261 720"/>
                    <a:gd name="T57" fmla="*/ T56 w 3658"/>
                    <a:gd name="T58" fmla="+- 0 5946 5946"/>
                    <a:gd name="T59" fmla="*/ 5946 h 2491"/>
                    <a:gd name="T60" fmla="+- 0 2447 720"/>
                    <a:gd name="T61" fmla="*/ T60 w 3658"/>
                    <a:gd name="T62" fmla="+- 0 5953 5946"/>
                    <a:gd name="T63" fmla="*/ 5953 h 2491"/>
                    <a:gd name="T64" fmla="+- 0 2628 720"/>
                    <a:gd name="T65" fmla="*/ T64 w 3658"/>
                    <a:gd name="T66" fmla="+- 0 5974 5946"/>
                    <a:gd name="T67" fmla="*/ 5974 h 2491"/>
                    <a:gd name="T68" fmla="+- 0 2806 720"/>
                    <a:gd name="T69" fmla="*/ T68 w 3658"/>
                    <a:gd name="T70" fmla="+- 0 6007 5946"/>
                    <a:gd name="T71" fmla="*/ 6007 h 2491"/>
                    <a:gd name="T72" fmla="+- 0 2979 720"/>
                    <a:gd name="T73" fmla="*/ T72 w 3658"/>
                    <a:gd name="T74" fmla="+- 0 6054 5946"/>
                    <a:gd name="T75" fmla="*/ 6054 h 2491"/>
                    <a:gd name="T76" fmla="+- 0 3147 720"/>
                    <a:gd name="T77" fmla="*/ T76 w 3658"/>
                    <a:gd name="T78" fmla="+- 0 6113 5946"/>
                    <a:gd name="T79" fmla="*/ 6113 h 2491"/>
                    <a:gd name="T80" fmla="+- 0 3309 720"/>
                    <a:gd name="T81" fmla="*/ T80 w 3658"/>
                    <a:gd name="T82" fmla="+- 0 6183 5946"/>
                    <a:gd name="T83" fmla="*/ 6183 h 2491"/>
                    <a:gd name="T84" fmla="+- 0 3465 720"/>
                    <a:gd name="T85" fmla="*/ T84 w 3658"/>
                    <a:gd name="T86" fmla="+- 0 6265 5946"/>
                    <a:gd name="T87" fmla="*/ 6265 h 2491"/>
                    <a:gd name="T88" fmla="+- 0 3615 720"/>
                    <a:gd name="T89" fmla="*/ T88 w 3658"/>
                    <a:gd name="T90" fmla="+- 0 6357 5946"/>
                    <a:gd name="T91" fmla="*/ 6357 h 2491"/>
                    <a:gd name="T92" fmla="+- 0 3757 720"/>
                    <a:gd name="T93" fmla="*/ T92 w 3658"/>
                    <a:gd name="T94" fmla="+- 0 6460 5946"/>
                    <a:gd name="T95" fmla="*/ 6460 h 2491"/>
                    <a:gd name="T96" fmla="+- 0 3892 720"/>
                    <a:gd name="T97" fmla="*/ T96 w 3658"/>
                    <a:gd name="T98" fmla="+- 0 6572 5946"/>
                    <a:gd name="T99" fmla="*/ 6572 h 2491"/>
                    <a:gd name="T100" fmla="+- 0 4018 720"/>
                    <a:gd name="T101" fmla="*/ T100 w 3658"/>
                    <a:gd name="T102" fmla="+- 0 6693 5946"/>
                    <a:gd name="T103" fmla="*/ 6693 h 2491"/>
                    <a:gd name="T104" fmla="+- 0 4136 720"/>
                    <a:gd name="T105" fmla="*/ T104 w 3658"/>
                    <a:gd name="T106" fmla="+- 0 6823 5946"/>
                    <a:gd name="T107" fmla="*/ 6823 h 2491"/>
                    <a:gd name="T108" fmla="+- 0 4246 720"/>
                    <a:gd name="T109" fmla="*/ T108 w 3658"/>
                    <a:gd name="T110" fmla="+- 0 6962 5946"/>
                    <a:gd name="T111" fmla="*/ 6962 h 2491"/>
                    <a:gd name="T112" fmla="+- 0 4345 720"/>
                    <a:gd name="T113" fmla="*/ T112 w 3658"/>
                    <a:gd name="T114" fmla="+- 0 7108 5946"/>
                    <a:gd name="T115" fmla="*/ 7108 h 2491"/>
                    <a:gd name="T116" fmla="+- 0 4435 720"/>
                    <a:gd name="T117" fmla="*/ T116 w 3658"/>
                    <a:gd name="T118" fmla="+- 0 7261 5946"/>
                    <a:gd name="T119" fmla="*/ 7261 h 2491"/>
                    <a:gd name="T120" fmla="+- 0 4514 720"/>
                    <a:gd name="T121" fmla="*/ T120 w 3658"/>
                    <a:gd name="T122" fmla="+- 0 7421 5946"/>
                    <a:gd name="T123" fmla="*/ 7421 h 2491"/>
                    <a:gd name="T124" fmla="+- 0 4582 720"/>
                    <a:gd name="T125" fmla="*/ T124 w 3658"/>
                    <a:gd name="T126" fmla="+- 0 7588 5946"/>
                    <a:gd name="T127" fmla="*/ 7588 h 2491"/>
                    <a:gd name="T128" fmla="+- 0 4638 720"/>
                    <a:gd name="T129" fmla="*/ T128 w 3658"/>
                    <a:gd name="T130" fmla="+- 0 7760 5946"/>
                    <a:gd name="T131" fmla="*/ 7760 h 2491"/>
                    <a:gd name="T132" fmla="+- 0 4683 720"/>
                    <a:gd name="T133" fmla="*/ T132 w 3658"/>
                    <a:gd name="T134" fmla="+- 0 7937 5946"/>
                    <a:gd name="T135" fmla="*/ 7937 h 2491"/>
                    <a:gd name="T136" fmla="+- 0 4715 720"/>
                    <a:gd name="T137" fmla="*/ T136 w 3658"/>
                    <a:gd name="T138" fmla="+- 0 8119 5946"/>
                    <a:gd name="T139" fmla="*/ 8119 h 2491"/>
                    <a:gd name="T140" fmla="+- 0 4725 720"/>
                    <a:gd name="T141" fmla="*/ T140 w 3658"/>
                    <a:gd name="T142" fmla="+- 0 8198 5946"/>
                    <a:gd name="T143" fmla="*/ 8198 h 2491"/>
                    <a:gd name="T144" fmla="+- 0 4733 720"/>
                    <a:gd name="T145" fmla="*/ T144 w 3658"/>
                    <a:gd name="T146" fmla="+- 0 8277 5946"/>
                    <a:gd name="T147" fmla="*/ 8277 h 2491"/>
                    <a:gd name="T148" fmla="+- 0 4737 720"/>
                    <a:gd name="T149" fmla="*/ T148 w 3658"/>
                    <a:gd name="T150" fmla="+- 0 8337 5946"/>
                    <a:gd name="T151" fmla="*/ 8337 h 2491"/>
                    <a:gd name="T152" fmla="+- 0 4739 720"/>
                    <a:gd name="T153" fmla="*/ T152 w 3658"/>
                    <a:gd name="T154" fmla="+- 0 8397 5946"/>
                    <a:gd name="T155" fmla="*/ 8397 h 2491"/>
                    <a:gd name="T156" fmla="+- 0 4740 720"/>
                    <a:gd name="T157" fmla="*/ T156 w 3658"/>
                    <a:gd name="T158" fmla="+- 0 8418 5946"/>
                    <a:gd name="T159" fmla="*/ 8418 h 2491"/>
                    <a:gd name="T160" fmla="+- 0 4740 720"/>
                    <a:gd name="T161" fmla="*/ T160 w 3658"/>
                    <a:gd name="T162" fmla="+- 0 8437 5946"/>
                    <a:gd name="T163" fmla="*/ 8437 h 24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3658" h="2491">
                      <a:moveTo>
                        <a:pt x="363" y="276"/>
                      </a:moveTo>
                      <a:lnTo>
                        <a:pt x="462" y="211"/>
                      </a:lnTo>
                      <a:lnTo>
                        <a:pt x="530" y="175"/>
                      </a:lnTo>
                      <a:lnTo>
                        <a:pt x="599" y="142"/>
                      </a:lnTo>
                      <a:lnTo>
                        <a:pt x="669" y="114"/>
                      </a:lnTo>
                      <a:lnTo>
                        <a:pt x="742" y="89"/>
                      </a:lnTo>
                      <a:lnTo>
                        <a:pt x="817" y="68"/>
                      </a:lnTo>
                      <a:lnTo>
                        <a:pt x="894" y="50"/>
                      </a:lnTo>
                      <a:lnTo>
                        <a:pt x="975" y="35"/>
                      </a:lnTo>
                      <a:lnTo>
                        <a:pt x="1059" y="24"/>
                      </a:lnTo>
                      <a:lnTo>
                        <a:pt x="1146" y="15"/>
                      </a:lnTo>
                      <a:lnTo>
                        <a:pt x="1238" y="8"/>
                      </a:lnTo>
                      <a:lnTo>
                        <a:pt x="1334" y="3"/>
                      </a:lnTo>
                      <a:lnTo>
                        <a:pt x="1435" y="1"/>
                      </a:lnTo>
                      <a:lnTo>
                        <a:pt x="1541" y="0"/>
                      </a:lnTo>
                      <a:lnTo>
                        <a:pt x="1727" y="7"/>
                      </a:lnTo>
                      <a:lnTo>
                        <a:pt x="1908" y="28"/>
                      </a:lnTo>
                      <a:lnTo>
                        <a:pt x="2086" y="61"/>
                      </a:lnTo>
                      <a:lnTo>
                        <a:pt x="2259" y="108"/>
                      </a:lnTo>
                      <a:lnTo>
                        <a:pt x="2427" y="167"/>
                      </a:lnTo>
                      <a:lnTo>
                        <a:pt x="2589" y="237"/>
                      </a:lnTo>
                      <a:lnTo>
                        <a:pt x="2745" y="319"/>
                      </a:lnTo>
                      <a:lnTo>
                        <a:pt x="2895" y="411"/>
                      </a:lnTo>
                      <a:lnTo>
                        <a:pt x="3037" y="514"/>
                      </a:lnTo>
                      <a:lnTo>
                        <a:pt x="3172" y="626"/>
                      </a:lnTo>
                      <a:lnTo>
                        <a:pt x="3298" y="747"/>
                      </a:lnTo>
                      <a:lnTo>
                        <a:pt x="3416" y="877"/>
                      </a:lnTo>
                      <a:lnTo>
                        <a:pt x="3526" y="1016"/>
                      </a:lnTo>
                      <a:lnTo>
                        <a:pt x="3625" y="1162"/>
                      </a:lnTo>
                      <a:lnTo>
                        <a:pt x="3715" y="1315"/>
                      </a:lnTo>
                      <a:lnTo>
                        <a:pt x="3794" y="1475"/>
                      </a:lnTo>
                      <a:lnTo>
                        <a:pt x="3862" y="1642"/>
                      </a:lnTo>
                      <a:lnTo>
                        <a:pt x="3918" y="1814"/>
                      </a:lnTo>
                      <a:lnTo>
                        <a:pt x="3963" y="1991"/>
                      </a:lnTo>
                      <a:lnTo>
                        <a:pt x="3995" y="2173"/>
                      </a:lnTo>
                      <a:lnTo>
                        <a:pt x="4005" y="2252"/>
                      </a:lnTo>
                      <a:lnTo>
                        <a:pt x="4013" y="2331"/>
                      </a:lnTo>
                      <a:lnTo>
                        <a:pt x="4017" y="2391"/>
                      </a:lnTo>
                      <a:lnTo>
                        <a:pt x="4019" y="2451"/>
                      </a:lnTo>
                      <a:lnTo>
                        <a:pt x="4020" y="2472"/>
                      </a:lnTo>
                      <a:lnTo>
                        <a:pt x="4020" y="2491"/>
                      </a:lnTo>
                    </a:path>
                  </a:pathLst>
                </a:custGeom>
                <a:noFill/>
                <a:ln w="45898">
                  <a:solidFill>
                    <a:srgbClr val="00BCE7"/>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2" name="Group 72"/>
              <p:cNvGrpSpPr>
                <a:grpSpLocks/>
              </p:cNvGrpSpPr>
              <p:nvPr/>
            </p:nvGrpSpPr>
            <p:grpSpPr bwMode="auto">
              <a:xfrm>
                <a:off x="9735575" y="5069415"/>
                <a:ext cx="429854" cy="183836"/>
                <a:chOff x="1275" y="7132"/>
                <a:chExt cx="578" cy="307"/>
              </a:xfrm>
            </p:grpSpPr>
            <p:sp>
              <p:nvSpPr>
                <p:cNvPr id="31" name="Freeform 73"/>
                <p:cNvSpPr>
                  <a:spLocks/>
                </p:cNvSpPr>
                <p:nvPr/>
              </p:nvSpPr>
              <p:spPr bwMode="auto">
                <a:xfrm>
                  <a:off x="1275" y="7132"/>
                  <a:ext cx="578" cy="307"/>
                </a:xfrm>
                <a:custGeom>
                  <a:avLst/>
                  <a:gdLst>
                    <a:gd name="T0" fmla="+- 0 1853 1275"/>
                    <a:gd name="T1" fmla="*/ T0 w 578"/>
                    <a:gd name="T2" fmla="+- 0 7439 7132"/>
                    <a:gd name="T3" fmla="*/ 7439 h 307"/>
                    <a:gd name="T4" fmla="+- 0 1275 1275"/>
                    <a:gd name="T5" fmla="*/ T4 w 578"/>
                    <a:gd name="T6" fmla="+- 0 7439 7132"/>
                    <a:gd name="T7" fmla="*/ 7439 h 307"/>
                    <a:gd name="T8" fmla="+- 0 1275 1275"/>
                    <a:gd name="T9" fmla="*/ T8 w 578"/>
                    <a:gd name="T10" fmla="+- 0 7132 7132"/>
                    <a:gd name="T11" fmla="*/ 7132 h 307"/>
                    <a:gd name="T12" fmla="+- 0 1853 1275"/>
                    <a:gd name="T13" fmla="*/ T12 w 578"/>
                    <a:gd name="T14" fmla="+- 0 7132 7132"/>
                    <a:gd name="T15" fmla="*/ 7132 h 307"/>
                    <a:gd name="T16" fmla="+- 0 1853 1275"/>
                    <a:gd name="T17" fmla="*/ T16 w 578"/>
                    <a:gd name="T18" fmla="+- 0 7439 7132"/>
                    <a:gd name="T19" fmla="*/ 7439 h 307"/>
                  </a:gdLst>
                  <a:ahLst/>
                  <a:cxnLst>
                    <a:cxn ang="0">
                      <a:pos x="T1" y="T3"/>
                    </a:cxn>
                    <a:cxn ang="0">
                      <a:pos x="T5" y="T7"/>
                    </a:cxn>
                    <a:cxn ang="0">
                      <a:pos x="T9" y="T11"/>
                    </a:cxn>
                    <a:cxn ang="0">
                      <a:pos x="T13" y="T15"/>
                    </a:cxn>
                    <a:cxn ang="0">
                      <a:pos x="T17" y="T19"/>
                    </a:cxn>
                  </a:cxnLst>
                  <a:rect l="0" t="0" r="r" b="b"/>
                  <a:pathLst>
                    <a:path w="578" h="307">
                      <a:moveTo>
                        <a:pt x="578" y="307"/>
                      </a:moveTo>
                      <a:lnTo>
                        <a:pt x="0" y="307"/>
                      </a:lnTo>
                      <a:lnTo>
                        <a:pt x="0" y="0"/>
                      </a:lnTo>
                      <a:lnTo>
                        <a:pt x="578" y="0"/>
                      </a:lnTo>
                      <a:lnTo>
                        <a:pt x="578" y="307"/>
                      </a:lnTo>
                    </a:path>
                  </a:pathLst>
                </a:custGeom>
                <a:solidFill>
                  <a:srgbClr val="9DB8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3" name="Group 76"/>
              <p:cNvGrpSpPr>
                <a:grpSpLocks/>
              </p:cNvGrpSpPr>
              <p:nvPr/>
            </p:nvGrpSpPr>
            <p:grpSpPr bwMode="auto">
              <a:xfrm>
                <a:off x="10510652" y="5025102"/>
                <a:ext cx="369615" cy="144314"/>
                <a:chOff x="2684" y="7058"/>
                <a:chExt cx="497" cy="241"/>
              </a:xfrm>
            </p:grpSpPr>
            <p:sp>
              <p:nvSpPr>
                <p:cNvPr id="30" name="Freeform 77"/>
                <p:cNvSpPr>
                  <a:spLocks/>
                </p:cNvSpPr>
                <p:nvPr/>
              </p:nvSpPr>
              <p:spPr bwMode="auto">
                <a:xfrm>
                  <a:off x="2684" y="7058"/>
                  <a:ext cx="497" cy="241"/>
                </a:xfrm>
                <a:custGeom>
                  <a:avLst/>
                  <a:gdLst>
                    <a:gd name="T0" fmla="+- 0 2684 2684"/>
                    <a:gd name="T1" fmla="*/ T0 w 497"/>
                    <a:gd name="T2" fmla="+- 0 7299 7058"/>
                    <a:gd name="T3" fmla="*/ 7299 h 241"/>
                    <a:gd name="T4" fmla="+- 0 2684 2684"/>
                    <a:gd name="T5" fmla="*/ T4 w 497"/>
                    <a:gd name="T6" fmla="+- 0 7058 7058"/>
                    <a:gd name="T7" fmla="*/ 7058 h 241"/>
                    <a:gd name="T8" fmla="+- 0 3181 2684"/>
                    <a:gd name="T9" fmla="*/ T8 w 497"/>
                    <a:gd name="T10" fmla="+- 0 7058 7058"/>
                    <a:gd name="T11" fmla="*/ 7058 h 241"/>
                  </a:gdLst>
                  <a:ahLst/>
                  <a:cxnLst>
                    <a:cxn ang="0">
                      <a:pos x="T1" y="T3"/>
                    </a:cxn>
                    <a:cxn ang="0">
                      <a:pos x="T5" y="T7"/>
                    </a:cxn>
                    <a:cxn ang="0">
                      <a:pos x="T9" y="T11"/>
                    </a:cxn>
                  </a:cxnLst>
                  <a:rect l="0" t="0" r="r" b="b"/>
                  <a:pathLst>
                    <a:path w="497" h="241">
                      <a:moveTo>
                        <a:pt x="0" y="241"/>
                      </a:moveTo>
                      <a:lnTo>
                        <a:pt x="0" y="0"/>
                      </a:lnTo>
                      <a:lnTo>
                        <a:pt x="497" y="0"/>
                      </a:lnTo>
                    </a:path>
                  </a:pathLst>
                </a:custGeom>
                <a:noFill/>
                <a:ln w="11481">
                  <a:solidFill>
                    <a:srgbClr val="221E1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4" name="Group 78"/>
              <p:cNvGrpSpPr>
                <a:grpSpLocks/>
              </p:cNvGrpSpPr>
              <p:nvPr/>
            </p:nvGrpSpPr>
            <p:grpSpPr bwMode="auto">
              <a:xfrm>
                <a:off x="10842339" y="4984982"/>
                <a:ext cx="118247" cy="80241"/>
                <a:chOff x="3130" y="6991"/>
                <a:chExt cx="159" cy="134"/>
              </a:xfrm>
            </p:grpSpPr>
            <p:sp>
              <p:nvSpPr>
                <p:cNvPr id="29" name="Freeform 79"/>
                <p:cNvSpPr>
                  <a:spLocks/>
                </p:cNvSpPr>
                <p:nvPr/>
              </p:nvSpPr>
              <p:spPr bwMode="auto">
                <a:xfrm>
                  <a:off x="3130" y="6991"/>
                  <a:ext cx="159" cy="134"/>
                </a:xfrm>
                <a:custGeom>
                  <a:avLst/>
                  <a:gdLst>
                    <a:gd name="T0" fmla="+- 0 3130 3130"/>
                    <a:gd name="T1" fmla="*/ T0 w 159"/>
                    <a:gd name="T2" fmla="+- 0 6991 6991"/>
                    <a:gd name="T3" fmla="*/ 6991 h 134"/>
                    <a:gd name="T4" fmla="+- 0 3159 3130"/>
                    <a:gd name="T5" fmla="*/ T4 w 159"/>
                    <a:gd name="T6" fmla="+- 0 7058 6991"/>
                    <a:gd name="T7" fmla="*/ 7058 h 134"/>
                    <a:gd name="T8" fmla="+- 0 3130 3130"/>
                    <a:gd name="T9" fmla="*/ T8 w 159"/>
                    <a:gd name="T10" fmla="+- 0 7125 6991"/>
                    <a:gd name="T11" fmla="*/ 7125 h 134"/>
                    <a:gd name="T12" fmla="+- 0 3289 3130"/>
                    <a:gd name="T13" fmla="*/ T12 w 159"/>
                    <a:gd name="T14" fmla="+- 0 7058 6991"/>
                    <a:gd name="T15" fmla="*/ 7058 h 134"/>
                    <a:gd name="T16" fmla="+- 0 3130 3130"/>
                    <a:gd name="T17" fmla="*/ T16 w 159"/>
                    <a:gd name="T18" fmla="+- 0 6991 6991"/>
                    <a:gd name="T19" fmla="*/ 6991 h 134"/>
                  </a:gdLst>
                  <a:ahLst/>
                  <a:cxnLst>
                    <a:cxn ang="0">
                      <a:pos x="T1" y="T3"/>
                    </a:cxn>
                    <a:cxn ang="0">
                      <a:pos x="T5" y="T7"/>
                    </a:cxn>
                    <a:cxn ang="0">
                      <a:pos x="T9" y="T11"/>
                    </a:cxn>
                    <a:cxn ang="0">
                      <a:pos x="T13" y="T15"/>
                    </a:cxn>
                    <a:cxn ang="0">
                      <a:pos x="T17" y="T19"/>
                    </a:cxn>
                  </a:cxnLst>
                  <a:rect l="0" t="0" r="r" b="b"/>
                  <a:pathLst>
                    <a:path w="159" h="134">
                      <a:moveTo>
                        <a:pt x="0" y="0"/>
                      </a:moveTo>
                      <a:lnTo>
                        <a:pt x="29" y="67"/>
                      </a:lnTo>
                      <a:lnTo>
                        <a:pt x="0" y="134"/>
                      </a:lnTo>
                      <a:lnTo>
                        <a:pt x="159" y="67"/>
                      </a:lnTo>
                      <a:lnTo>
                        <a:pt x="0" y="0"/>
                      </a:lnTo>
                    </a:path>
                  </a:pathLst>
                </a:custGeom>
                <a:solidFill>
                  <a:srgbClr val="221E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5" name="Group 80"/>
              <p:cNvGrpSpPr>
                <a:grpSpLocks/>
              </p:cNvGrpSpPr>
              <p:nvPr/>
            </p:nvGrpSpPr>
            <p:grpSpPr bwMode="auto">
              <a:xfrm>
                <a:off x="9763092" y="4746056"/>
                <a:ext cx="253599" cy="359287"/>
                <a:chOff x="1312" y="6592"/>
                <a:chExt cx="341" cy="600"/>
              </a:xfrm>
            </p:grpSpPr>
            <p:sp>
              <p:nvSpPr>
                <p:cNvPr id="28" name="Freeform 81"/>
                <p:cNvSpPr>
                  <a:spLocks/>
                </p:cNvSpPr>
                <p:nvPr/>
              </p:nvSpPr>
              <p:spPr bwMode="auto">
                <a:xfrm>
                  <a:off x="1312" y="6592"/>
                  <a:ext cx="341" cy="600"/>
                </a:xfrm>
                <a:custGeom>
                  <a:avLst/>
                  <a:gdLst>
                    <a:gd name="T0" fmla="+- 0 1483 1312"/>
                    <a:gd name="T1" fmla="*/ T0 w 341"/>
                    <a:gd name="T2" fmla="+- 0 6592 6592"/>
                    <a:gd name="T3" fmla="*/ 6592 h 600"/>
                    <a:gd name="T4" fmla="+- 0 1424 1312"/>
                    <a:gd name="T5" fmla="*/ T4 w 341"/>
                    <a:gd name="T6" fmla="+- 0 6610 6592"/>
                    <a:gd name="T7" fmla="*/ 6610 h 600"/>
                    <a:gd name="T8" fmla="+- 0 1373 1312"/>
                    <a:gd name="T9" fmla="*/ T8 w 341"/>
                    <a:gd name="T10" fmla="+- 0 6663 6592"/>
                    <a:gd name="T11" fmla="*/ 6663 h 600"/>
                    <a:gd name="T12" fmla="+- 0 1344 1312"/>
                    <a:gd name="T13" fmla="*/ T12 w 341"/>
                    <a:gd name="T14" fmla="+- 0 6722 6592"/>
                    <a:gd name="T15" fmla="*/ 6722 h 600"/>
                    <a:gd name="T16" fmla="+- 0 1323 1312"/>
                    <a:gd name="T17" fmla="*/ T16 w 341"/>
                    <a:gd name="T18" fmla="+- 0 6794 6592"/>
                    <a:gd name="T19" fmla="*/ 6794 h 600"/>
                    <a:gd name="T20" fmla="+- 0 1313 1312"/>
                    <a:gd name="T21" fmla="*/ T20 w 341"/>
                    <a:gd name="T22" fmla="+- 0 6878 6592"/>
                    <a:gd name="T23" fmla="*/ 6878 h 600"/>
                    <a:gd name="T24" fmla="+- 0 1312 1312"/>
                    <a:gd name="T25" fmla="*/ T24 w 341"/>
                    <a:gd name="T26" fmla="+- 0 6908 6592"/>
                    <a:gd name="T27" fmla="*/ 6908 h 600"/>
                    <a:gd name="T28" fmla="+- 0 1314 1312"/>
                    <a:gd name="T29" fmla="*/ T28 w 341"/>
                    <a:gd name="T30" fmla="+- 0 6935 6592"/>
                    <a:gd name="T31" fmla="*/ 6935 h 600"/>
                    <a:gd name="T32" fmla="+- 0 1327 1312"/>
                    <a:gd name="T33" fmla="*/ T32 w 341"/>
                    <a:gd name="T34" fmla="+- 0 7013 6592"/>
                    <a:gd name="T35" fmla="*/ 7013 h 600"/>
                    <a:gd name="T36" fmla="+- 0 1351 1312"/>
                    <a:gd name="T37" fmla="*/ T36 w 341"/>
                    <a:gd name="T38" fmla="+- 0 7081 6592"/>
                    <a:gd name="T39" fmla="*/ 7081 h 600"/>
                    <a:gd name="T40" fmla="+- 0 1384 1312"/>
                    <a:gd name="T41" fmla="*/ T40 w 341"/>
                    <a:gd name="T42" fmla="+- 0 7135 6592"/>
                    <a:gd name="T43" fmla="*/ 7135 h 600"/>
                    <a:gd name="T44" fmla="+- 0 1442 1312"/>
                    <a:gd name="T45" fmla="*/ T44 w 341"/>
                    <a:gd name="T46" fmla="+- 0 7181 6592"/>
                    <a:gd name="T47" fmla="*/ 7181 h 600"/>
                    <a:gd name="T48" fmla="+- 0 1492 1312"/>
                    <a:gd name="T49" fmla="*/ T48 w 341"/>
                    <a:gd name="T50" fmla="+- 0 7192 6592"/>
                    <a:gd name="T51" fmla="*/ 7192 h 600"/>
                    <a:gd name="T52" fmla="+- 0 1508 1312"/>
                    <a:gd name="T53" fmla="*/ T52 w 341"/>
                    <a:gd name="T54" fmla="+- 0 7190 6592"/>
                    <a:gd name="T55" fmla="*/ 7190 h 600"/>
                    <a:gd name="T56" fmla="+- 0 1565 1312"/>
                    <a:gd name="T57" fmla="*/ T56 w 341"/>
                    <a:gd name="T58" fmla="+- 0 7155 6592"/>
                    <a:gd name="T59" fmla="*/ 7155 h 600"/>
                    <a:gd name="T60" fmla="+- 0 1611 1312"/>
                    <a:gd name="T61" fmla="*/ T60 w 341"/>
                    <a:gd name="T62" fmla="+- 0 7088 6592"/>
                    <a:gd name="T63" fmla="*/ 7088 h 600"/>
                    <a:gd name="T64" fmla="+- 0 1636 1312"/>
                    <a:gd name="T65" fmla="*/ T64 w 341"/>
                    <a:gd name="T66" fmla="+- 0 7021 6592"/>
                    <a:gd name="T67" fmla="*/ 7021 h 600"/>
                    <a:gd name="T68" fmla="+- 0 1650 1312"/>
                    <a:gd name="T69" fmla="*/ T68 w 341"/>
                    <a:gd name="T70" fmla="+- 0 6942 6592"/>
                    <a:gd name="T71" fmla="*/ 6942 h 600"/>
                    <a:gd name="T72" fmla="+- 0 1653 1312"/>
                    <a:gd name="T73" fmla="*/ T72 w 341"/>
                    <a:gd name="T74" fmla="+- 0 6885 6592"/>
                    <a:gd name="T75" fmla="*/ 6885 h 600"/>
                    <a:gd name="T76" fmla="+- 0 1652 1312"/>
                    <a:gd name="T77" fmla="*/ T76 w 341"/>
                    <a:gd name="T78" fmla="+- 0 6856 6592"/>
                    <a:gd name="T79" fmla="*/ 6856 h 600"/>
                    <a:gd name="T80" fmla="+- 0 1640 1312"/>
                    <a:gd name="T81" fmla="*/ T80 w 341"/>
                    <a:gd name="T82" fmla="+- 0 6777 6592"/>
                    <a:gd name="T83" fmla="*/ 6777 h 600"/>
                    <a:gd name="T84" fmla="+- 0 1617 1312"/>
                    <a:gd name="T85" fmla="*/ T84 w 341"/>
                    <a:gd name="T86" fmla="+- 0 6707 6592"/>
                    <a:gd name="T87" fmla="*/ 6707 h 600"/>
                    <a:gd name="T88" fmla="+- 0 1584 1312"/>
                    <a:gd name="T89" fmla="*/ T88 w 341"/>
                    <a:gd name="T90" fmla="+- 0 6651 6592"/>
                    <a:gd name="T91" fmla="*/ 6651 h 600"/>
                    <a:gd name="T92" fmla="+- 0 1530 1312"/>
                    <a:gd name="T93" fmla="*/ T92 w 341"/>
                    <a:gd name="T94" fmla="+- 0 6604 6592"/>
                    <a:gd name="T95" fmla="*/ 6604 h 600"/>
                    <a:gd name="T96" fmla="+- 0 1483 1312"/>
                    <a:gd name="T97" fmla="*/ T96 w 341"/>
                    <a:gd name="T98" fmla="+- 0 6592 6592"/>
                    <a:gd name="T99" fmla="*/ 6592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41" h="600">
                      <a:moveTo>
                        <a:pt x="171" y="0"/>
                      </a:moveTo>
                      <a:lnTo>
                        <a:pt x="112" y="18"/>
                      </a:lnTo>
                      <a:lnTo>
                        <a:pt x="61" y="71"/>
                      </a:lnTo>
                      <a:lnTo>
                        <a:pt x="32" y="130"/>
                      </a:lnTo>
                      <a:lnTo>
                        <a:pt x="11" y="202"/>
                      </a:lnTo>
                      <a:lnTo>
                        <a:pt x="1" y="286"/>
                      </a:lnTo>
                      <a:lnTo>
                        <a:pt x="0" y="316"/>
                      </a:lnTo>
                      <a:lnTo>
                        <a:pt x="2" y="343"/>
                      </a:lnTo>
                      <a:lnTo>
                        <a:pt x="15" y="421"/>
                      </a:lnTo>
                      <a:lnTo>
                        <a:pt x="39" y="489"/>
                      </a:lnTo>
                      <a:lnTo>
                        <a:pt x="72" y="543"/>
                      </a:lnTo>
                      <a:lnTo>
                        <a:pt x="130" y="589"/>
                      </a:lnTo>
                      <a:lnTo>
                        <a:pt x="180" y="600"/>
                      </a:lnTo>
                      <a:lnTo>
                        <a:pt x="196" y="598"/>
                      </a:lnTo>
                      <a:lnTo>
                        <a:pt x="253" y="563"/>
                      </a:lnTo>
                      <a:lnTo>
                        <a:pt x="299" y="496"/>
                      </a:lnTo>
                      <a:lnTo>
                        <a:pt x="324" y="429"/>
                      </a:lnTo>
                      <a:lnTo>
                        <a:pt x="338" y="350"/>
                      </a:lnTo>
                      <a:lnTo>
                        <a:pt x="341" y="293"/>
                      </a:lnTo>
                      <a:lnTo>
                        <a:pt x="340" y="264"/>
                      </a:lnTo>
                      <a:lnTo>
                        <a:pt x="328" y="185"/>
                      </a:lnTo>
                      <a:lnTo>
                        <a:pt x="305" y="115"/>
                      </a:lnTo>
                      <a:lnTo>
                        <a:pt x="272" y="59"/>
                      </a:lnTo>
                      <a:lnTo>
                        <a:pt x="218" y="12"/>
                      </a:lnTo>
                      <a:lnTo>
                        <a:pt x="171" y="0"/>
                      </a:lnTo>
                    </a:path>
                  </a:pathLst>
                </a:custGeom>
                <a:solidFill>
                  <a:srgbClr val="AB3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16" name="Group 82"/>
              <p:cNvGrpSpPr>
                <a:grpSpLocks/>
              </p:cNvGrpSpPr>
              <p:nvPr/>
            </p:nvGrpSpPr>
            <p:grpSpPr bwMode="auto">
              <a:xfrm>
                <a:off x="10542631" y="5061631"/>
                <a:ext cx="446959" cy="191021"/>
                <a:chOff x="2727" y="7119"/>
                <a:chExt cx="601" cy="319"/>
              </a:xfrm>
            </p:grpSpPr>
            <p:sp>
              <p:nvSpPr>
                <p:cNvPr id="27" name="Freeform 83"/>
                <p:cNvSpPr>
                  <a:spLocks/>
                </p:cNvSpPr>
                <p:nvPr/>
              </p:nvSpPr>
              <p:spPr bwMode="auto">
                <a:xfrm>
                  <a:off x="2727" y="7119"/>
                  <a:ext cx="601" cy="319"/>
                </a:xfrm>
                <a:custGeom>
                  <a:avLst/>
                  <a:gdLst>
                    <a:gd name="T0" fmla="+- 0 3028 2727"/>
                    <a:gd name="T1" fmla="*/ T0 w 601"/>
                    <a:gd name="T2" fmla="+- 0 7119 7119"/>
                    <a:gd name="T3" fmla="*/ 7119 h 319"/>
                    <a:gd name="T4" fmla="+- 0 2943 2727"/>
                    <a:gd name="T5" fmla="*/ T4 w 601"/>
                    <a:gd name="T6" fmla="+- 0 7126 7119"/>
                    <a:gd name="T7" fmla="*/ 7126 h 319"/>
                    <a:gd name="T8" fmla="+- 0 2868 2727"/>
                    <a:gd name="T9" fmla="*/ T8 w 601"/>
                    <a:gd name="T10" fmla="+- 0 7143 7119"/>
                    <a:gd name="T11" fmla="*/ 7143 h 319"/>
                    <a:gd name="T12" fmla="+- 0 2806 2727"/>
                    <a:gd name="T13" fmla="*/ T12 w 601"/>
                    <a:gd name="T14" fmla="+- 0 7171 7119"/>
                    <a:gd name="T15" fmla="*/ 7171 h 319"/>
                    <a:gd name="T16" fmla="+- 0 2748 2727"/>
                    <a:gd name="T17" fmla="*/ T16 w 601"/>
                    <a:gd name="T18" fmla="+- 0 7220 7119"/>
                    <a:gd name="T19" fmla="*/ 7220 h 319"/>
                    <a:gd name="T20" fmla="+- 0 2727 2727"/>
                    <a:gd name="T21" fmla="*/ T20 w 601"/>
                    <a:gd name="T22" fmla="+- 0 7278 7119"/>
                    <a:gd name="T23" fmla="*/ 7278 h 319"/>
                    <a:gd name="T24" fmla="+- 0 2729 2727"/>
                    <a:gd name="T25" fmla="*/ T24 w 601"/>
                    <a:gd name="T26" fmla="+- 0 7294 7119"/>
                    <a:gd name="T27" fmla="*/ 7294 h 319"/>
                    <a:gd name="T28" fmla="+- 0 2760 2727"/>
                    <a:gd name="T29" fmla="*/ T28 w 601"/>
                    <a:gd name="T30" fmla="+- 0 7350 7119"/>
                    <a:gd name="T31" fmla="*/ 7350 h 319"/>
                    <a:gd name="T32" fmla="+- 0 2825 2727"/>
                    <a:gd name="T33" fmla="*/ T32 w 601"/>
                    <a:gd name="T34" fmla="+- 0 7396 7119"/>
                    <a:gd name="T35" fmla="*/ 7396 h 319"/>
                    <a:gd name="T36" fmla="+- 0 2892 2727"/>
                    <a:gd name="T37" fmla="*/ T36 w 601"/>
                    <a:gd name="T38" fmla="+- 0 7421 7119"/>
                    <a:gd name="T39" fmla="*/ 7421 h 319"/>
                    <a:gd name="T40" fmla="+- 0 2971 2727"/>
                    <a:gd name="T41" fmla="*/ T40 w 601"/>
                    <a:gd name="T42" fmla="+- 0 7435 7119"/>
                    <a:gd name="T43" fmla="*/ 7435 h 319"/>
                    <a:gd name="T44" fmla="+- 0 3028 2727"/>
                    <a:gd name="T45" fmla="*/ T44 w 601"/>
                    <a:gd name="T46" fmla="+- 0 7438 7119"/>
                    <a:gd name="T47" fmla="*/ 7438 h 319"/>
                    <a:gd name="T48" fmla="+- 0 3057 2727"/>
                    <a:gd name="T49" fmla="*/ T48 w 601"/>
                    <a:gd name="T50" fmla="+- 0 7437 7119"/>
                    <a:gd name="T51" fmla="*/ 7437 h 319"/>
                    <a:gd name="T52" fmla="+- 0 3138 2727"/>
                    <a:gd name="T53" fmla="*/ T52 w 601"/>
                    <a:gd name="T54" fmla="+- 0 7427 7119"/>
                    <a:gd name="T55" fmla="*/ 7427 h 319"/>
                    <a:gd name="T56" fmla="+- 0 3210 2727"/>
                    <a:gd name="T57" fmla="*/ T56 w 601"/>
                    <a:gd name="T58" fmla="+- 0 7405 7119"/>
                    <a:gd name="T59" fmla="*/ 7405 h 319"/>
                    <a:gd name="T60" fmla="+- 0 3267 2727"/>
                    <a:gd name="T61" fmla="*/ T60 w 601"/>
                    <a:gd name="T62" fmla="+- 0 7375 7119"/>
                    <a:gd name="T63" fmla="*/ 7375 h 319"/>
                    <a:gd name="T64" fmla="+- 0 3316 2727"/>
                    <a:gd name="T65" fmla="*/ T64 w 601"/>
                    <a:gd name="T66" fmla="+- 0 7323 7119"/>
                    <a:gd name="T67" fmla="*/ 7323 h 319"/>
                    <a:gd name="T68" fmla="+- 0 3328 2727"/>
                    <a:gd name="T69" fmla="*/ T68 w 601"/>
                    <a:gd name="T70" fmla="+- 0 7278 7119"/>
                    <a:gd name="T71" fmla="*/ 7278 h 319"/>
                    <a:gd name="T72" fmla="+- 0 3327 2727"/>
                    <a:gd name="T73" fmla="*/ T72 w 601"/>
                    <a:gd name="T74" fmla="+- 0 7263 7119"/>
                    <a:gd name="T75" fmla="*/ 7263 h 319"/>
                    <a:gd name="T76" fmla="+- 0 3296 2727"/>
                    <a:gd name="T77" fmla="*/ T76 w 601"/>
                    <a:gd name="T78" fmla="+- 0 7206 7119"/>
                    <a:gd name="T79" fmla="*/ 7206 h 319"/>
                    <a:gd name="T80" fmla="+- 0 3230 2727"/>
                    <a:gd name="T81" fmla="*/ T80 w 601"/>
                    <a:gd name="T82" fmla="+- 0 7161 7119"/>
                    <a:gd name="T83" fmla="*/ 7161 h 319"/>
                    <a:gd name="T84" fmla="+- 0 3163 2727"/>
                    <a:gd name="T85" fmla="*/ T84 w 601"/>
                    <a:gd name="T86" fmla="+- 0 7136 7119"/>
                    <a:gd name="T87" fmla="*/ 7136 h 319"/>
                    <a:gd name="T88" fmla="+- 0 3085 2727"/>
                    <a:gd name="T89" fmla="*/ T88 w 601"/>
                    <a:gd name="T90" fmla="+- 0 7122 7119"/>
                    <a:gd name="T91" fmla="*/ 7122 h 319"/>
                    <a:gd name="T92" fmla="+- 0 3028 2727"/>
                    <a:gd name="T93" fmla="*/ T92 w 601"/>
                    <a:gd name="T94" fmla="+- 0 7119 7119"/>
                    <a:gd name="T95" fmla="*/ 7119 h 3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01" h="319">
                      <a:moveTo>
                        <a:pt x="301" y="0"/>
                      </a:moveTo>
                      <a:lnTo>
                        <a:pt x="216" y="7"/>
                      </a:lnTo>
                      <a:lnTo>
                        <a:pt x="141" y="24"/>
                      </a:lnTo>
                      <a:lnTo>
                        <a:pt x="79" y="52"/>
                      </a:lnTo>
                      <a:lnTo>
                        <a:pt x="21" y="101"/>
                      </a:lnTo>
                      <a:lnTo>
                        <a:pt x="0" y="159"/>
                      </a:lnTo>
                      <a:lnTo>
                        <a:pt x="2" y="175"/>
                      </a:lnTo>
                      <a:lnTo>
                        <a:pt x="33" y="231"/>
                      </a:lnTo>
                      <a:lnTo>
                        <a:pt x="98" y="277"/>
                      </a:lnTo>
                      <a:lnTo>
                        <a:pt x="165" y="302"/>
                      </a:lnTo>
                      <a:lnTo>
                        <a:pt x="244" y="316"/>
                      </a:lnTo>
                      <a:lnTo>
                        <a:pt x="301" y="319"/>
                      </a:lnTo>
                      <a:lnTo>
                        <a:pt x="330" y="318"/>
                      </a:lnTo>
                      <a:lnTo>
                        <a:pt x="411" y="308"/>
                      </a:lnTo>
                      <a:lnTo>
                        <a:pt x="483" y="286"/>
                      </a:lnTo>
                      <a:lnTo>
                        <a:pt x="540" y="256"/>
                      </a:lnTo>
                      <a:lnTo>
                        <a:pt x="589" y="204"/>
                      </a:lnTo>
                      <a:lnTo>
                        <a:pt x="601" y="159"/>
                      </a:lnTo>
                      <a:lnTo>
                        <a:pt x="600" y="144"/>
                      </a:lnTo>
                      <a:lnTo>
                        <a:pt x="569" y="87"/>
                      </a:lnTo>
                      <a:lnTo>
                        <a:pt x="503" y="42"/>
                      </a:lnTo>
                      <a:lnTo>
                        <a:pt x="436" y="17"/>
                      </a:lnTo>
                      <a:lnTo>
                        <a:pt x="358" y="3"/>
                      </a:lnTo>
                      <a:lnTo>
                        <a:pt x="301" y="0"/>
                      </a:lnTo>
                    </a:path>
                  </a:pathLst>
                </a:custGeom>
                <a:solidFill>
                  <a:srgbClr val="9E2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sp>
            <p:nvSpPr>
              <p:cNvPr id="17" name="TextBox 16"/>
              <p:cNvSpPr txBox="1"/>
              <p:nvPr/>
            </p:nvSpPr>
            <p:spPr>
              <a:xfrm>
                <a:off x="10337253" y="2517645"/>
                <a:ext cx="122341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Cell Membrane</a:t>
                </a:r>
                <a:endParaRPr lang="en-US" sz="1200" dirty="0">
                  <a:latin typeface="Arial" panose="020B0604020202020204" pitchFamily="34" charset="0"/>
                  <a:cs typeface="Arial" panose="020B0604020202020204" pitchFamily="34" charset="0"/>
                </a:endParaRPr>
              </a:p>
            </p:txBody>
          </p:sp>
          <p:sp>
            <p:nvSpPr>
              <p:cNvPr id="18" name="TextBox 17"/>
              <p:cNvSpPr txBox="1"/>
              <p:nvPr/>
            </p:nvSpPr>
            <p:spPr>
              <a:xfrm>
                <a:off x="9736088" y="2205730"/>
                <a:ext cx="127688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Target Receptor</a:t>
                </a:r>
                <a:endParaRPr lang="en-US" sz="1200" dirty="0">
                  <a:latin typeface="Arial" panose="020B0604020202020204" pitchFamily="34" charset="0"/>
                  <a:cs typeface="Arial" panose="020B0604020202020204" pitchFamily="34" charset="0"/>
                </a:endParaRPr>
              </a:p>
            </p:txBody>
          </p:sp>
          <p:sp>
            <p:nvSpPr>
              <p:cNvPr id="19" name="TextBox 18"/>
              <p:cNvSpPr txBox="1"/>
              <p:nvPr/>
            </p:nvSpPr>
            <p:spPr>
              <a:xfrm>
                <a:off x="9030772" y="1698065"/>
                <a:ext cx="128432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Ligand/Activator</a:t>
                </a:r>
                <a:endParaRPr lang="en-US" sz="1200" dirty="0">
                  <a:latin typeface="Arial" panose="020B0604020202020204" pitchFamily="34" charset="0"/>
                  <a:cs typeface="Arial" panose="020B0604020202020204" pitchFamily="34" charset="0"/>
                </a:endParaRPr>
              </a:p>
            </p:txBody>
          </p:sp>
          <p:cxnSp>
            <p:nvCxnSpPr>
              <p:cNvPr id="20" name="Straight Arrow Connector 19"/>
              <p:cNvCxnSpPr/>
              <p:nvPr/>
            </p:nvCxnSpPr>
            <p:spPr>
              <a:xfrm>
                <a:off x="9527079" y="3254729"/>
                <a:ext cx="0" cy="3498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952250" y="3604503"/>
                <a:ext cx="144462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Signaling Pathway</a:t>
                </a:r>
                <a:endParaRPr lang="en-US" sz="1200" dirty="0">
                  <a:latin typeface="Arial" panose="020B0604020202020204" pitchFamily="34" charset="0"/>
                  <a:cs typeface="Arial" panose="020B0604020202020204" pitchFamily="34" charset="0"/>
                </a:endParaRPr>
              </a:p>
            </p:txBody>
          </p:sp>
          <p:sp>
            <p:nvSpPr>
              <p:cNvPr id="22" name="TextBox 21"/>
              <p:cNvSpPr txBox="1"/>
              <p:nvPr/>
            </p:nvSpPr>
            <p:spPr>
              <a:xfrm>
                <a:off x="8702115" y="4719923"/>
                <a:ext cx="1159980"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Transcription Factor</a:t>
                </a:r>
                <a:endParaRPr lang="en-US" sz="1200" dirty="0">
                  <a:latin typeface="Arial" panose="020B0604020202020204" pitchFamily="34" charset="0"/>
                  <a:cs typeface="Arial" panose="020B0604020202020204" pitchFamily="34" charset="0"/>
                </a:endParaRPr>
              </a:p>
            </p:txBody>
          </p:sp>
          <p:sp>
            <p:nvSpPr>
              <p:cNvPr id="23" name="TextBox 22"/>
              <p:cNvSpPr txBox="1"/>
              <p:nvPr/>
            </p:nvSpPr>
            <p:spPr>
              <a:xfrm>
                <a:off x="9282106" y="5254825"/>
                <a:ext cx="1249386" cy="646331"/>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Transcriptional Regulatory Element</a:t>
                </a:r>
                <a:endParaRPr lang="en-US" sz="1200" dirty="0">
                  <a:latin typeface="Arial" panose="020B0604020202020204" pitchFamily="34" charset="0"/>
                  <a:cs typeface="Arial" panose="020B0604020202020204" pitchFamily="34" charset="0"/>
                </a:endParaRPr>
              </a:p>
            </p:txBody>
          </p:sp>
          <p:sp>
            <p:nvSpPr>
              <p:cNvPr id="24" name="TextBox 23"/>
              <p:cNvSpPr txBox="1"/>
              <p:nvPr/>
            </p:nvSpPr>
            <p:spPr>
              <a:xfrm>
                <a:off x="10429582" y="5265940"/>
                <a:ext cx="803360"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Reporter Gene</a:t>
                </a:r>
                <a:endParaRPr lang="en-US" sz="1200" dirty="0">
                  <a:latin typeface="Arial" panose="020B0604020202020204" pitchFamily="34" charset="0"/>
                  <a:cs typeface="Arial" panose="020B0604020202020204" pitchFamily="34" charset="0"/>
                </a:endParaRPr>
              </a:p>
            </p:txBody>
          </p:sp>
          <p:sp>
            <p:nvSpPr>
              <p:cNvPr id="25" name="TextBox 24"/>
              <p:cNvSpPr txBox="1"/>
              <p:nvPr/>
            </p:nvSpPr>
            <p:spPr>
              <a:xfrm>
                <a:off x="9559206" y="4068467"/>
                <a:ext cx="737701" cy="276999"/>
              </a:xfrm>
              <a:prstGeom prst="rect">
                <a:avLst/>
              </a:prstGeom>
              <a:noFill/>
            </p:spPr>
            <p:txBody>
              <a:bodyPr wrap="none" rtlCol="0">
                <a:spAutoFit/>
              </a:bodyPr>
              <a:lstStyle/>
              <a:p>
                <a:r>
                  <a:rPr lang="en-US" sz="1200" dirty="0" smtClean="0"/>
                  <a:t>Nucleus</a:t>
                </a:r>
                <a:endParaRPr lang="en-US" sz="1200" dirty="0">
                  <a:latin typeface="Arial" panose="020B0604020202020204" pitchFamily="34" charset="0"/>
                  <a:cs typeface="Arial" panose="020B0604020202020204" pitchFamily="34" charset="0"/>
                </a:endParaRPr>
              </a:p>
            </p:txBody>
          </p:sp>
          <p:cxnSp>
            <p:nvCxnSpPr>
              <p:cNvPr id="26" name="Straight Arrow Connector 25"/>
              <p:cNvCxnSpPr/>
              <p:nvPr/>
            </p:nvCxnSpPr>
            <p:spPr>
              <a:xfrm flipH="1">
                <a:off x="9513552" y="3881502"/>
                <a:ext cx="15289" cy="658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rot="16200000">
              <a:off x="7592645" y="2401424"/>
              <a:ext cx="2149948" cy="400110"/>
            </a:xfrm>
            <a:prstGeom prst="rect">
              <a:avLst/>
            </a:prstGeom>
            <a:noFill/>
          </p:spPr>
          <p:txBody>
            <a:bodyPr wrap="none" rtlCol="0">
              <a:spAutoFit/>
            </a:bodyPr>
            <a:lstStyle/>
            <a:p>
              <a:pPr algn="l"/>
              <a:r>
                <a:rPr lang="en-US" sz="2000" dirty="0" smtClean="0">
                  <a:solidFill>
                    <a:srgbClr val="B0429C"/>
                  </a:solidFill>
                </a:rPr>
                <a:t>Upstream Events</a:t>
              </a:r>
            </a:p>
          </p:txBody>
        </p:sp>
        <p:sp>
          <p:nvSpPr>
            <p:cNvPr id="36" name="TextBox 35"/>
            <p:cNvSpPr txBox="1"/>
            <p:nvPr/>
          </p:nvSpPr>
          <p:spPr>
            <a:xfrm rot="16200000">
              <a:off x="7826684" y="4905288"/>
              <a:ext cx="1681871" cy="400110"/>
            </a:xfrm>
            <a:prstGeom prst="rect">
              <a:avLst/>
            </a:prstGeom>
            <a:noFill/>
          </p:spPr>
          <p:txBody>
            <a:bodyPr wrap="none" rtlCol="0">
              <a:spAutoFit/>
            </a:bodyPr>
            <a:lstStyle/>
            <a:p>
              <a:pPr algn="l"/>
              <a:r>
                <a:rPr lang="en-US" sz="2000" dirty="0" smtClean="0">
                  <a:solidFill>
                    <a:srgbClr val="B0429C"/>
                  </a:solidFill>
                </a:rPr>
                <a:t>Distal Events</a:t>
              </a:r>
            </a:p>
          </p:txBody>
        </p:sp>
      </p:grpSp>
      <p:graphicFrame>
        <p:nvGraphicFramePr>
          <p:cNvPr id="38" name="Table 37"/>
          <p:cNvGraphicFramePr>
            <a:graphicFrameLocks noGrp="1"/>
          </p:cNvGraphicFramePr>
          <p:nvPr>
            <p:extLst/>
          </p:nvPr>
        </p:nvGraphicFramePr>
        <p:xfrm>
          <a:off x="4883267" y="1564882"/>
          <a:ext cx="7101588" cy="4561722"/>
        </p:xfrm>
        <a:graphic>
          <a:graphicData uri="http://schemas.openxmlformats.org/drawingml/2006/table">
            <a:tbl>
              <a:tblPr firstRow="1">
                <a:tableStyleId>{1FECB4D8-DB02-4DC6-A0A2-4F2EBAE1DC90}</a:tableStyleId>
              </a:tblPr>
              <a:tblGrid>
                <a:gridCol w="3550794">
                  <a:extLst>
                    <a:ext uri="{9D8B030D-6E8A-4147-A177-3AD203B41FA5}">
                      <a16:colId xmlns:a16="http://schemas.microsoft.com/office/drawing/2014/main" val="1215487858"/>
                    </a:ext>
                  </a:extLst>
                </a:gridCol>
                <a:gridCol w="3550794">
                  <a:extLst>
                    <a:ext uri="{9D8B030D-6E8A-4147-A177-3AD203B41FA5}">
                      <a16:colId xmlns:a16="http://schemas.microsoft.com/office/drawing/2014/main" val="338746113"/>
                    </a:ext>
                  </a:extLst>
                </a:gridCol>
              </a:tblGrid>
              <a:tr h="461298">
                <a:tc gridSpan="2">
                  <a:txBody>
                    <a:bodyPr/>
                    <a:lstStyle/>
                    <a:p>
                      <a:pPr algn="ctr" fontAlgn="b"/>
                      <a:r>
                        <a:rPr lang="en-US" sz="1600" u="none" strike="noStrike" dirty="0">
                          <a:effectLst/>
                        </a:rPr>
                        <a:t>Cell-based Signaling Pathway Assays</a:t>
                      </a:r>
                      <a:endParaRPr lang="en-US" sz="16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2760564707"/>
                  </a:ext>
                </a:extLst>
              </a:tr>
              <a:tr h="820085">
                <a:tc>
                  <a:txBody>
                    <a:bodyPr/>
                    <a:lstStyle/>
                    <a:p>
                      <a:pPr algn="ctr" rtl="0" fontAlgn="ctr"/>
                      <a:r>
                        <a:rPr lang="en-US" sz="1400" b="1" u="none" strike="noStrike" dirty="0" smtClean="0">
                          <a:effectLst/>
                        </a:rPr>
                        <a:t>Upstream (Receptor-Proximal) Readout</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3883"/>
                          </a:solidFill>
                          <a:effectLst/>
                          <a:latin typeface="Arial" panose="020B0604020202020204" pitchFamily="34" charset="0"/>
                        </a:rPr>
                        <a:t>(</a:t>
                      </a:r>
                      <a:r>
                        <a:rPr lang="en-US" sz="1400" b="0" u="none" strike="noStrike" dirty="0" smtClean="0">
                          <a:effectLst/>
                        </a:rPr>
                        <a:t>Non-Reporter Gene Assays</a:t>
                      </a:r>
                      <a:r>
                        <a:rPr lang="en-US" sz="1400" b="0" i="0" u="none" strike="noStrike" dirty="0" smtClean="0">
                          <a:solidFill>
                            <a:srgbClr val="003883"/>
                          </a:solidFill>
                          <a:effectLst/>
                          <a:latin typeface="Arial" panose="020B0604020202020204" pitchFamily="34" charset="0"/>
                        </a:rPr>
                        <a:t>)</a:t>
                      </a:r>
                      <a:endParaRPr lang="en-US" sz="1400" b="0" i="0" u="none" strike="noStrike" dirty="0">
                        <a:solidFill>
                          <a:srgbClr val="003883"/>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1" u="none" strike="noStrike" dirty="0" smtClean="0">
                          <a:effectLst/>
                        </a:rPr>
                        <a:t>Downstream (Distal) Readout</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3883"/>
                          </a:solidFill>
                          <a:effectLst/>
                          <a:latin typeface="Arial" panose="020B0604020202020204" pitchFamily="34" charset="0"/>
                        </a:rPr>
                        <a:t>(</a:t>
                      </a:r>
                      <a:r>
                        <a:rPr lang="en-US" sz="1400" b="0" u="none" strike="noStrike" dirty="0" smtClean="0">
                          <a:effectLst/>
                        </a:rPr>
                        <a:t>Reporter Gene Pathway Assays</a:t>
                      </a:r>
                      <a:r>
                        <a:rPr lang="en-US" sz="1400" b="0" i="0" u="none" strike="noStrike" dirty="0" smtClean="0">
                          <a:solidFill>
                            <a:srgbClr val="003883"/>
                          </a:solidFill>
                          <a:effectLst/>
                          <a:latin typeface="Arial" panose="020B0604020202020204" pitchFamily="34" charset="0"/>
                        </a:rPr>
                        <a:t>)</a:t>
                      </a:r>
                      <a:endParaRPr lang="en-US" sz="1400" b="0" i="0" u="none" strike="noStrike" dirty="0">
                        <a:solidFill>
                          <a:srgbClr val="00388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3423085"/>
                  </a:ext>
                </a:extLst>
              </a:tr>
              <a:tr h="1230127">
                <a:tc>
                  <a:txBody>
                    <a:bodyPr/>
                    <a:lstStyle/>
                    <a:p>
                      <a:pPr marL="112713" indent="0" algn="l" rtl="0" fontAlgn="ctr"/>
                      <a:r>
                        <a:rPr lang="en-US" sz="1400" u="none" strike="noStrike" dirty="0">
                          <a:effectLst/>
                        </a:rPr>
                        <a:t>Represent a readout more proximal to receptor activation and upstream of </a:t>
                      </a:r>
                      <a:r>
                        <a:rPr lang="en-US" sz="1400" u="none" strike="noStrike" dirty="0" smtClean="0">
                          <a:effectLst/>
                        </a:rPr>
                        <a:t>signal</a:t>
                      </a:r>
                      <a:r>
                        <a:rPr lang="en-US" sz="1400" u="none" strike="noStrike" baseline="0" dirty="0" smtClean="0">
                          <a:effectLst/>
                        </a:rPr>
                        <a:t> transduction and </a:t>
                      </a:r>
                      <a:r>
                        <a:rPr lang="en-US" sz="1400" u="none" strike="noStrike" dirty="0" smtClean="0">
                          <a:effectLst/>
                        </a:rPr>
                        <a:t>transcriptional </a:t>
                      </a:r>
                      <a:r>
                        <a:rPr lang="en-US" sz="1400" u="none" strike="noStrike" dirty="0">
                          <a:effectLst/>
                        </a:rPr>
                        <a:t>changes.</a:t>
                      </a:r>
                      <a:endParaRPr lang="en-US" sz="1400" b="0" i="0" u="none" strike="noStrike" dirty="0">
                        <a:solidFill>
                          <a:srgbClr val="003883"/>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12713" indent="0" algn="l" rtl="0" fontAlgn="ctr"/>
                      <a:r>
                        <a:rPr lang="en-US" sz="1400" u="none" strike="noStrike" dirty="0">
                          <a:effectLst/>
                        </a:rPr>
                        <a:t>Represent a distal pathway readout reflective of a phenotypic endpoint (e.g. proliferation)</a:t>
                      </a:r>
                      <a:endParaRPr lang="en-US" sz="1400" b="0" i="0" u="none" strike="noStrike" dirty="0">
                        <a:solidFill>
                          <a:srgbClr val="00388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89218852"/>
                  </a:ext>
                </a:extLst>
              </a:tr>
              <a:tr h="820085">
                <a:tc>
                  <a:txBody>
                    <a:bodyPr/>
                    <a:lstStyle/>
                    <a:p>
                      <a:pPr marL="112713" indent="0" algn="l" rtl="0" fontAlgn="ctr"/>
                      <a:r>
                        <a:rPr lang="en-US" sz="1400" u="none" strike="noStrike" dirty="0">
                          <a:effectLst/>
                        </a:rPr>
                        <a:t>Measure status of a specific </a:t>
                      </a:r>
                      <a:r>
                        <a:rPr lang="en-US" sz="1400" u="none" strike="noStrike" dirty="0" smtClean="0">
                          <a:effectLst/>
                        </a:rPr>
                        <a:t>functional event </a:t>
                      </a:r>
                      <a:r>
                        <a:rPr lang="en-US" sz="1400" u="none" strike="noStrike" dirty="0">
                          <a:effectLst/>
                        </a:rPr>
                        <a:t>upstream of transcription</a:t>
                      </a:r>
                      <a:endParaRPr lang="en-US" sz="1400" b="0" i="0" u="none" strike="noStrike" dirty="0">
                        <a:solidFill>
                          <a:srgbClr val="003883"/>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12713" indent="0" algn="l" rtl="0" fontAlgn="ctr"/>
                      <a:r>
                        <a:rPr lang="en-US" sz="1400" u="none" strike="noStrike" dirty="0">
                          <a:effectLst/>
                        </a:rPr>
                        <a:t>Measure changes in transcription that affect reporter protein expression</a:t>
                      </a:r>
                      <a:endParaRPr lang="en-US" sz="1400" b="0" i="0" u="none" strike="noStrike" dirty="0">
                        <a:solidFill>
                          <a:srgbClr val="00388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25683575"/>
                  </a:ext>
                </a:extLst>
              </a:tr>
              <a:tr h="820085">
                <a:tc>
                  <a:txBody>
                    <a:bodyPr/>
                    <a:lstStyle/>
                    <a:p>
                      <a:pPr marL="112713" indent="0" algn="l" rtl="0" fontAlgn="ctr"/>
                      <a:r>
                        <a:rPr lang="en-US" sz="1400" u="none" strike="noStrike" dirty="0">
                          <a:effectLst/>
                        </a:rPr>
                        <a:t>Results may more directly reflect drug </a:t>
                      </a:r>
                      <a:r>
                        <a:rPr lang="en-US" sz="1400" u="none" strike="noStrike" dirty="0" smtClean="0">
                          <a:effectLst/>
                        </a:rPr>
                        <a:t>MOA: measures a specific functional event</a:t>
                      </a:r>
                      <a:endParaRPr lang="en-US" sz="1400" b="0" i="0" u="none" strike="noStrike" dirty="0">
                        <a:solidFill>
                          <a:srgbClr val="003883"/>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112713" indent="0" algn="l" rtl="0" fontAlgn="ctr"/>
                      <a:r>
                        <a:rPr lang="en-US" sz="1400" u="none" strike="noStrike" dirty="0">
                          <a:effectLst/>
                        </a:rPr>
                        <a:t>Results can integrate effects from multiple inputs on a signaling </a:t>
                      </a:r>
                      <a:r>
                        <a:rPr lang="en-US" sz="1400" u="none" strike="noStrike" dirty="0" smtClean="0">
                          <a:effectLst/>
                        </a:rPr>
                        <a:t>pathway: sum of downstream signaling</a:t>
                      </a:r>
                      <a:r>
                        <a:rPr lang="en-US" sz="1400" u="none" strike="noStrike" baseline="0" dirty="0" smtClean="0">
                          <a:effectLst/>
                        </a:rPr>
                        <a:t> events</a:t>
                      </a:r>
                      <a:endParaRPr lang="en-US" sz="1400" b="0" i="0" u="none" strike="noStrike" dirty="0">
                        <a:solidFill>
                          <a:srgbClr val="00388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84665356"/>
                  </a:ext>
                </a:extLst>
              </a:tr>
              <a:tr h="410042">
                <a:tc gridSpan="2">
                  <a:txBody>
                    <a:bodyPr/>
                    <a:lstStyle/>
                    <a:p>
                      <a:pPr algn="ctr" rtl="0" fontAlgn="ctr"/>
                      <a:r>
                        <a:rPr lang="en-US" sz="1400" u="none" strike="noStrike" dirty="0">
                          <a:effectLst/>
                        </a:rPr>
                        <a:t>Produce modest to large assay windows, with short assay times and low variability</a:t>
                      </a:r>
                      <a:endParaRPr lang="en-US" sz="1400" b="0" i="0" u="none" strike="noStrike" dirty="0">
                        <a:solidFill>
                          <a:srgbClr val="003883"/>
                        </a:solidFill>
                        <a:effectLst/>
                        <a:latin typeface="Arial" panose="020B060402020202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308886675"/>
                  </a:ext>
                </a:extLst>
              </a:tr>
            </a:tbl>
          </a:graphicData>
        </a:graphic>
      </p:graphicFrame>
    </p:spTree>
    <p:extLst>
      <p:ext uri="{BB962C8B-B14F-4D97-AF65-F5344CB8AC3E}">
        <p14:creationId xmlns:p14="http://schemas.microsoft.com/office/powerpoint/2010/main" val="729011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190529" y="1635056"/>
            <a:ext cx="7744638" cy="3925546"/>
          </a:xfrm>
          <a:prstGeom prst="rect">
            <a:avLst/>
          </a:prstGeom>
        </p:spPr>
      </p:pic>
      <p:sp>
        <p:nvSpPr>
          <p:cNvPr id="2" name="Title 1"/>
          <p:cNvSpPr>
            <a:spLocks noGrp="1"/>
          </p:cNvSpPr>
          <p:nvPr>
            <p:ph type="title"/>
          </p:nvPr>
        </p:nvSpPr>
        <p:spPr>
          <a:xfrm>
            <a:off x="378884" y="142875"/>
            <a:ext cx="8753393" cy="762000"/>
          </a:xfrm>
        </p:spPr>
        <p:txBody>
          <a:bodyPr>
            <a:normAutofit/>
          </a:bodyPr>
          <a:lstStyle/>
          <a:p>
            <a:r>
              <a:rPr lang="en-US" sz="2200" dirty="0"/>
              <a:t>Monitor </a:t>
            </a:r>
            <a:r>
              <a:rPr lang="en-US" sz="2200" dirty="0" smtClean="0"/>
              <a:t>PD-1 Inhibitor Activity Downstream </a:t>
            </a:r>
            <a:r>
              <a:rPr lang="en-US" sz="2200" dirty="0"/>
              <a:t>of TCR </a:t>
            </a:r>
            <a:r>
              <a:rPr lang="en-US" sz="2200" dirty="0" smtClean="0"/>
              <a:t>Activation:</a:t>
            </a:r>
            <a:br>
              <a:rPr lang="en-US" sz="2200" dirty="0" smtClean="0"/>
            </a:br>
            <a:r>
              <a:rPr lang="en-US" sz="2200" dirty="0" smtClean="0"/>
              <a:t>Assay Principle</a:t>
            </a:r>
            <a:endParaRPr lang="en-US" sz="2200" dirty="0"/>
          </a:p>
        </p:txBody>
      </p:sp>
      <p:sp>
        <p:nvSpPr>
          <p:cNvPr id="4" name="Slide Number Placeholder 3"/>
          <p:cNvSpPr>
            <a:spLocks noGrp="1"/>
          </p:cNvSpPr>
          <p:nvPr>
            <p:ph type="sldNum" sz="quarter" idx="10"/>
          </p:nvPr>
        </p:nvSpPr>
        <p:spPr/>
        <p:txBody>
          <a:bodyPr/>
          <a:lstStyle/>
          <a:p>
            <a:fld id="{3DD47FC5-958B-46E0-82C9-3453C5B0C375}" type="slidenum">
              <a:rPr lang="en-GB" altLang="en-US" smtClean="0"/>
              <a:pPr/>
              <a:t>9</a:t>
            </a:fld>
            <a:endParaRPr lang="en-GB" altLang="en-US" dirty="0"/>
          </a:p>
        </p:txBody>
      </p:sp>
      <p:sp>
        <p:nvSpPr>
          <p:cNvPr id="3" name="TextBox 2"/>
          <p:cNvSpPr txBox="1"/>
          <p:nvPr/>
        </p:nvSpPr>
        <p:spPr>
          <a:xfrm>
            <a:off x="1889090" y="5767563"/>
            <a:ext cx="38978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3883"/>
                </a:solidFill>
              </a:rPr>
              <a:t>TCR activation inhibited by PD-1 activation</a:t>
            </a:r>
          </a:p>
          <a:p>
            <a:pPr marL="285750" indent="-285750">
              <a:buFont typeface="Arial" panose="020B0604020202020204" pitchFamily="34" charset="0"/>
              <a:buChar char="•"/>
            </a:pPr>
            <a:r>
              <a:rPr lang="en-US" sz="1400" dirty="0" smtClean="0">
                <a:solidFill>
                  <a:srgbClr val="003883"/>
                </a:solidFill>
              </a:rPr>
              <a:t>Reduction in reporter protein expression</a:t>
            </a:r>
          </a:p>
        </p:txBody>
      </p:sp>
      <p:sp>
        <p:nvSpPr>
          <p:cNvPr id="8" name="TextBox 7"/>
          <p:cNvSpPr txBox="1"/>
          <p:nvPr/>
        </p:nvSpPr>
        <p:spPr>
          <a:xfrm>
            <a:off x="6384255" y="5696328"/>
            <a:ext cx="390551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3883"/>
                </a:solidFill>
              </a:rPr>
              <a:t>Antibody inhibits PD-1 activation</a:t>
            </a:r>
          </a:p>
          <a:p>
            <a:pPr marL="285750" indent="-285750">
              <a:buFont typeface="Arial" panose="020B0604020202020204" pitchFamily="34" charset="0"/>
              <a:buChar char="•"/>
            </a:pPr>
            <a:r>
              <a:rPr lang="en-US" sz="1400" dirty="0" smtClean="0">
                <a:solidFill>
                  <a:srgbClr val="003883"/>
                </a:solidFill>
              </a:rPr>
              <a:t>PD-1 inhibition of T cell activation released</a:t>
            </a:r>
          </a:p>
          <a:p>
            <a:pPr marL="285750" indent="-285750">
              <a:buFont typeface="Arial" panose="020B0604020202020204" pitchFamily="34" charset="0"/>
              <a:buChar char="•"/>
            </a:pPr>
            <a:r>
              <a:rPr lang="en-US" sz="1400" dirty="0" smtClean="0">
                <a:solidFill>
                  <a:srgbClr val="003883"/>
                </a:solidFill>
              </a:rPr>
              <a:t>Increase in reporter protein expression</a:t>
            </a:r>
          </a:p>
        </p:txBody>
      </p:sp>
      <p:sp>
        <p:nvSpPr>
          <p:cNvPr id="13" name="TextBox 12"/>
          <p:cNvSpPr txBox="1"/>
          <p:nvPr/>
        </p:nvSpPr>
        <p:spPr>
          <a:xfrm>
            <a:off x="9949703" y="6547157"/>
            <a:ext cx="1412566" cy="246221"/>
          </a:xfrm>
          <a:prstGeom prst="rect">
            <a:avLst/>
          </a:prstGeom>
          <a:noFill/>
        </p:spPr>
        <p:txBody>
          <a:bodyPr wrap="none" rtlCol="0">
            <a:spAutoFit/>
          </a:bodyPr>
          <a:lstStyle/>
          <a:p>
            <a:pPr algn="l"/>
            <a:r>
              <a:rPr lang="en-US" sz="1000" dirty="0" smtClean="0">
                <a:solidFill>
                  <a:srgbClr val="003883"/>
                </a:solidFill>
              </a:rPr>
              <a:t>TCR = T cell receptor</a:t>
            </a:r>
          </a:p>
        </p:txBody>
      </p:sp>
      <p:sp>
        <p:nvSpPr>
          <p:cNvPr id="12" name="TextBox 11"/>
          <p:cNvSpPr txBox="1"/>
          <p:nvPr/>
        </p:nvSpPr>
        <p:spPr>
          <a:xfrm>
            <a:off x="2180986" y="1008355"/>
            <a:ext cx="3314007" cy="523220"/>
          </a:xfrm>
          <a:prstGeom prst="rect">
            <a:avLst/>
          </a:prstGeom>
          <a:noFill/>
        </p:spPr>
        <p:txBody>
          <a:bodyPr wrap="square" rtlCol="0">
            <a:spAutoFit/>
          </a:bodyPr>
          <a:lstStyle/>
          <a:p>
            <a:pPr algn="ctr"/>
            <a:r>
              <a:rPr lang="en-US" sz="1400" b="1" dirty="0" smtClean="0">
                <a:solidFill>
                  <a:srgbClr val="003883"/>
                </a:solidFill>
              </a:rPr>
              <a:t>U2OS PD-L1/TCR Activator cells + Jurkat PD-1-NFAT</a:t>
            </a:r>
            <a:endParaRPr lang="en-US" sz="1400" dirty="0" smtClean="0">
              <a:solidFill>
                <a:srgbClr val="003883"/>
              </a:solidFill>
            </a:endParaRPr>
          </a:p>
        </p:txBody>
      </p:sp>
      <p:sp>
        <p:nvSpPr>
          <p:cNvPr id="14" name="TextBox 13"/>
          <p:cNvSpPr txBox="1"/>
          <p:nvPr/>
        </p:nvSpPr>
        <p:spPr>
          <a:xfrm>
            <a:off x="6062848" y="1043973"/>
            <a:ext cx="3577399" cy="523220"/>
          </a:xfrm>
          <a:prstGeom prst="rect">
            <a:avLst/>
          </a:prstGeom>
          <a:noFill/>
        </p:spPr>
        <p:txBody>
          <a:bodyPr wrap="square" rtlCol="0">
            <a:spAutoFit/>
          </a:bodyPr>
          <a:lstStyle/>
          <a:p>
            <a:pPr algn="ctr"/>
            <a:r>
              <a:rPr lang="en-US" sz="1400" b="1" dirty="0" smtClean="0">
                <a:solidFill>
                  <a:srgbClr val="003883"/>
                </a:solidFill>
              </a:rPr>
              <a:t>U2OS PD-L1/TCR Activator cells + Jurkat PD-1-NFAT + </a:t>
            </a:r>
            <a:r>
              <a:rPr lang="en-US" sz="1400" b="1" dirty="0" smtClean="0">
                <a:solidFill>
                  <a:srgbClr val="00B0F0"/>
                </a:solidFill>
              </a:rPr>
              <a:t>anti-PD-1 Ab</a:t>
            </a:r>
            <a:endParaRPr lang="en-US" sz="1400" dirty="0" smtClean="0">
              <a:solidFill>
                <a:srgbClr val="003883"/>
              </a:solidFill>
            </a:endParaRPr>
          </a:p>
        </p:txBody>
      </p:sp>
    </p:spTree>
    <p:extLst>
      <p:ext uri="{BB962C8B-B14F-4D97-AF65-F5344CB8AC3E}">
        <p14:creationId xmlns:p14="http://schemas.microsoft.com/office/powerpoint/2010/main" val="32191554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Eurofins_Theme">
  <a:themeElements>
    <a:clrScheme name="Custom 2">
      <a:dk1>
        <a:srgbClr val="003883"/>
      </a:dk1>
      <a:lt1>
        <a:srgbClr val="FFFFFF"/>
      </a:lt1>
      <a:dk2>
        <a:srgbClr val="003883"/>
      </a:dk2>
      <a:lt2>
        <a:srgbClr val="808080"/>
      </a:lt2>
      <a:accent1>
        <a:srgbClr val="003883"/>
      </a:accent1>
      <a:accent2>
        <a:srgbClr val="EE7D11"/>
      </a:accent2>
      <a:accent3>
        <a:srgbClr val="7F8CB7"/>
      </a:accent3>
      <a:accent4>
        <a:srgbClr val="BFBFBF"/>
      </a:accent4>
      <a:accent5>
        <a:srgbClr val="F7B98F"/>
      </a:accent5>
      <a:accent6>
        <a:srgbClr val="CCD1E2"/>
      </a:accent6>
      <a:hlink>
        <a:srgbClr val="EE7D11"/>
      </a:hlink>
      <a:folHlink>
        <a:srgbClr val="D8D8D8"/>
      </a:folHlink>
    </a:clrScheme>
    <a:fontScheme name="Eurofins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accent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smtClean="0">
            <a:ln>
              <a:noFill/>
            </a:ln>
            <a:solidFill>
              <a:schemeClr val="accent1"/>
            </a:solidFill>
            <a:effectLst/>
            <a:latin typeface="Arial" charset="0"/>
          </a:defRPr>
        </a:defPPr>
      </a:lstStyle>
    </a:lnDef>
    <a:txDef>
      <a:spPr>
        <a:noFill/>
      </a:spPr>
      <a:bodyPr wrap="square" rtlCol="0">
        <a:spAutoFit/>
      </a:bodyPr>
      <a:lstStyle>
        <a:defPPr algn="l">
          <a:defRPr sz="2000" dirty="0" smtClean="0">
            <a:solidFill>
              <a:srgbClr val="003883"/>
            </a:solidFill>
          </a:defRPr>
        </a:defPPr>
      </a:lstStyle>
    </a:txDef>
  </a:objectDefaults>
  <a:extraClrSchemeLst>
    <a:extraClrScheme>
      <a:clrScheme name="Powerpoint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owerpoint template 8">
        <a:dk1>
          <a:srgbClr val="29527B"/>
        </a:dk1>
        <a:lt1>
          <a:srgbClr val="FFFFFF"/>
        </a:lt1>
        <a:dk2>
          <a:srgbClr val="29527B"/>
        </a:dk2>
        <a:lt2>
          <a:srgbClr val="808080"/>
        </a:lt2>
        <a:accent1>
          <a:srgbClr val="FF9900"/>
        </a:accent1>
        <a:accent2>
          <a:srgbClr val="3333CC"/>
        </a:accent2>
        <a:accent3>
          <a:srgbClr val="FFFFFF"/>
        </a:accent3>
        <a:accent4>
          <a:srgbClr val="214568"/>
        </a:accent4>
        <a:accent5>
          <a:srgbClr val="FFC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urofins_Theme" id="{8ACF64B6-4EFD-45C3-BBDE-5A3D9C124466}" vid="{D9FE4248-FEA1-4CCB-9349-55D4A8BD21D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MainDocumentItemAdded</Name>
    <Synchronization>Synchronous</Synchronization>
    <Type>10001</Type>
    <SequenceNumber>1</SequenceNumber>
    <Assembly>Eurofins.SharePoint.Dms.Edl.UI, Version=1.0.0.0, Culture=neutral, PublicKeyToken=704b6069f408a1b8</Assembly>
    <Class>Eurofins.SharePoint.Dms.Edl.UI.MainDocumentEventReceiver</Class>
    <Data/>
    <Filter/>
  </Receiver>
  <Receiver>
    <Name>MainDocumentItemAdding</Name>
    <Synchronization>Synchronous</Synchronization>
    <Type>1</Type>
    <SequenceNumber>1</SequenceNumber>
    <Assembly>Eurofins.SharePoint.Dms.Edl.UI, Version=1.0.0.0, Culture=neutral, PublicKeyToken=704b6069f408a1b8</Assembly>
    <Class>Eurofins.SharePoint.Dms.Edl.UI.MainDocumentEventReceiver</Class>
    <Data/>
    <Filter/>
  </Receiver>
  <Receiver>
    <Name>MainDocumentItemCheckedIn</Name>
    <Synchronization>Asynchronous</Synchronization>
    <Type>10004</Type>
    <SequenceNumber>1</SequenceNumber>
    <Assembly>Eurofins.SharePoint.Dms.Edl.UI, Version=1.0.0.0, Culture=neutral, PublicKeyToken=704b6069f408a1b8</Assembly>
    <Class>Eurofins.SharePoint.Dms.Edl.UI.MainDocumentEventReceiver</Class>
    <Data/>
    <Filter/>
  </Receiver>
  <Receiver>
    <Name>MainDocumentItemCheckedOut</Name>
    <Synchronization>Asynchronous</Synchronization>
    <Type>10005</Type>
    <SequenceNumber>1</SequenceNumber>
    <Assembly>Eurofins.SharePoint.Dms.Edl.UI, Version=1.0.0.0, Culture=neutral, PublicKeyToken=704b6069f408a1b8</Assembly>
    <Class>Eurofins.SharePoint.Dms.Edl.UI.MainDocumentEventReceiver</Class>
    <Data/>
    <Filter/>
  </Receiver>
  <Receiver>
    <Name>MainDocumentItemCheckingIn</Name>
    <Synchronization>Synchronous</Synchronization>
    <Type>4</Type>
    <SequenceNumber>1</SequenceNumber>
    <Assembly>Eurofins.SharePoint.Dms.Edl.UI, Version=1.0.0.0, Culture=neutral, PublicKeyToken=704b6069f408a1b8</Assembly>
    <Class>Eurofins.SharePoint.Dms.Edl.UI.MainDocumentEventReceiver</Class>
    <Data/>
    <Filter/>
  </Receiver>
  <Receiver>
    <Name>MainDocumentItemCheckingOut</Name>
    <Synchronization>Synchronous</Synchronization>
    <Type>5</Type>
    <SequenceNumber>1</SequenceNumber>
    <Assembly>Eurofins.SharePoint.Dms.Edl.UI, Version=1.0.0.0, Culture=neutral, PublicKeyToken=704b6069f408a1b8</Assembly>
    <Class>Eurofins.SharePoint.Dms.Edl.UI.MainDocumentEventReceiver</Class>
    <Data/>
    <Filter/>
  </Receiver>
  <Receiver>
    <Name>MainDocumentItemDeleted</Name>
    <Synchronization>Asynchronous</Synchronization>
    <Type>10003</Type>
    <SequenceNumber>1</SequenceNumber>
    <Assembly>Eurofins.SharePoint.Dms.Edl.UI, Version=1.0.0.0, Culture=neutral, PublicKeyToken=704b6069f408a1b8</Assembly>
    <Class>Eurofins.SharePoint.Dms.Edl.UI.MainDocumentEventReceiver</Class>
    <Data/>
    <Filter/>
  </Receiver>
  <Receiver>
    <Name>MainDocumentItemDeleting</Name>
    <Synchronization>Synchronous</Synchronization>
    <Type>3</Type>
    <SequenceNumber>1</SequenceNumber>
    <Assembly>Eurofins.SharePoint.Dms.Edl.UI, Version=1.0.0.0, Culture=neutral, PublicKeyToken=704b6069f408a1b8</Assembly>
    <Class>Eurofins.SharePoint.Dms.Edl.UI.MainDocumentEventReceiver</Class>
    <Data/>
    <Filter/>
  </Receiver>
  <Receiver>
    <Name>MainDocumentItemFileMoved</Name>
    <Synchronization>Asynchronous</Synchronization>
    <Type>10009</Type>
    <SequenceNumber>1</SequenceNumber>
    <Assembly>Eurofins.SharePoint.Dms.Edl.UI, Version=1.0.0.0, Culture=neutral, PublicKeyToken=704b6069f408a1b8</Assembly>
    <Class>Eurofins.SharePoint.Dms.Edl.UI.MainDocumentEventReceiver</Class>
    <Data/>
    <Filter/>
  </Receiver>
  <Receiver>
    <Name>MainDocumentItemFileMoving</Name>
    <Synchronization>Synchronous</Synchronization>
    <Type>9</Type>
    <SequenceNumber>1</SequenceNumber>
    <Assembly>Eurofins.SharePoint.Dms.Edl.UI, Version=1.0.0.0, Culture=neutral, PublicKeyToken=704b6069f408a1b8</Assembly>
    <Class>Eurofins.SharePoint.Dms.Edl.UI.MainDocumentEventReceiver</Class>
    <Data/>
    <Filter/>
  </Receiver>
  <Receiver>
    <Name>MainDocumentItemUncheckedOut</Name>
    <Synchronization>Asynchronous</Synchronization>
    <Type>10006</Type>
    <SequenceNumber>1</SequenceNumber>
    <Assembly>Eurofins.SharePoint.Dms.Edl.UI, Version=1.0.0.0, Culture=neutral, PublicKeyToken=704b6069f408a1b8</Assembly>
    <Class>Eurofins.SharePoint.Dms.Edl.UI.MainDocumentEventReceiver</Class>
    <Data/>
    <Filter/>
  </Receiver>
  <Receiver>
    <Name>MainDocumentItemUncheckingOut</Name>
    <Synchronization>Synchronous</Synchronization>
    <Type>6</Type>
    <SequenceNumber>1</SequenceNumber>
    <Assembly>Eurofins.SharePoint.Dms.Edl.UI, Version=1.0.0.0, Culture=neutral, PublicKeyToken=704b6069f408a1b8</Assembly>
    <Class>Eurofins.SharePoint.Dms.Edl.UI.MainDocumentEventReceiver</Class>
    <Data/>
    <Filter/>
  </Receiver>
  <Receiver>
    <Name>MainDocumentItemUpdated</Name>
    <Synchronization>Synchronous</Synchronization>
    <Type>10002</Type>
    <SequenceNumber>1</SequenceNumber>
    <Assembly>Eurofins.SharePoint.Dms.Edl.UI, Version=1.0.0.0, Culture=neutral, PublicKeyToken=704b6069f408a1b8</Assembly>
    <Class>Eurofins.SharePoint.Dms.Edl.UI.MainDocumentEventReceiver</Class>
    <Data/>
    <Filter/>
  </Receiver>
  <Receiver>
    <Name>MainDocumentItemUpdating</Name>
    <Synchronization>Synchronous</Synchronization>
    <Type>2</Type>
    <SequenceNumber>1</SequenceNumber>
    <Assembly>Eurofins.SharePoint.Dms.Edl.UI, Version=1.0.0.0, Culture=neutral, PublicKeyToken=704b6069f408a1b8</Assembly>
    <Class>Eurofins.SharePoint.Dms.Edl.UI.MainDocumentEventReceiver</Class>
    <Data/>
    <Filter/>
  </Receiver>
</spe:Receivers>
</file>

<file path=customXml/item2.xml><?xml version="1.0" encoding="utf-8"?>
<ct:contentTypeSchema xmlns:ct="http://schemas.microsoft.com/office/2006/metadata/contentType" xmlns:ma="http://schemas.microsoft.com/office/2006/metadata/properties/metaAttributes" ct:_="" ma:_="" ma:contentTypeName="Corporate Document" ma:contentTypeID="0x0101EF0100EE2B12328D0D7E4387DB0705890AE57B" ma:contentTypeVersion="6" ma:contentTypeDescription="Standard Eurofins  Corporate Documents Templates" ma:contentTypeScope="" ma:versionID="33773a742407971b5ae6f55a8f123364">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65580b66b7fc593b65a3ec22343f183e" ns1:_="" ns2:_="">
    <xsd:import namespace="http://schemas.microsoft.com/sharepoint/v3"/>
    <xsd:import namespace="http://schemas.microsoft.com/sharepoint/v3/fields"/>
    <xsd:element name="properties">
      <xsd:complexType>
        <xsd:sequence>
          <xsd:element name="documentManagement">
            <xsd:complexType>
              <xsd:all>
                <xsd:element ref="ns2:Document_x0020_Reference" minOccurs="0"/>
                <xsd:element ref="ns2:DivisionText" minOccurs="0"/>
                <xsd:element ref="ns2:BusinessLineText" minOccurs="0"/>
                <xsd:element ref="ns2:BusinessUnitsClustersText" minOccurs="0"/>
                <xsd:element ref="ns2:BusinessUnitsText" minOccurs="0"/>
                <xsd:element ref="ns2:DocumentClassification" minOccurs="0"/>
                <xsd:element ref="ns2:Document_x0020_Category" minOccurs="0"/>
                <xsd:element ref="ns2:Document_x0020_Type" minOccurs="0"/>
                <xsd:element ref="ns2:Confidentiality_x0020_Level" minOccurs="0"/>
                <xsd:element ref="ns2:Document_x0020_Version" minOccurs="0"/>
                <xsd:element ref="ns2:Section" minOccurs="0"/>
                <xsd:element ref="ns2:Recipients" minOccurs="0"/>
                <xsd:element ref="ns2:ApprovedOnDate" minOccurs="0"/>
                <xsd:element ref="ns2:ApprovedOn" minOccurs="0"/>
                <xsd:element ref="ns2:ApprovedBy" minOccurs="0"/>
                <xsd:element ref="ns2:Document_x0020_Business_x0020_Code" minOccurs="0"/>
                <xsd:element ref="ns1:Editor" minOccurs="0"/>
                <xsd:element ref="ns2:__ArchivingMessage" minOccurs="0"/>
                <xsd:element ref="ns2:__ArchivingDebugInfo" minOccurs="0"/>
                <xsd:element ref="ns2:DocumentCountry" minOccurs="0"/>
                <xsd:element ref="ns2:Document_x0020_Country" minOccurs="0"/>
                <xsd:element ref="ns2:DocumentLanguage" minOccurs="0"/>
                <xsd:element ref="ns2:Document_x0020_Language" minOccurs="0"/>
                <xsd:element ref="ns2:DocumentNameWithoutExtension" minOccurs="0"/>
                <xsd:element ref="ns2:EditorText" minOccurs="0"/>
                <xsd:element ref="ns2:LastModifiedText" minOccurs="0"/>
                <xsd:element ref="ns2:FileNameText" minOccurs="0"/>
                <xsd:element ref="ns2:DocumentBusiness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ditor" ma:index="20" nillable="true" ma:displayName="Last mo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ocument_x0020_Reference" ma:index="1" nillable="true" ma:displayName="E.D.R." ma:description="Auto-Generated Eurofins Document Reference (E.D.R.) associated to the document" ma:indexed="true" ma:internalName="Document_x0020_Reference" ma:readOnly="true">
      <xsd:simpleType>
        <xsd:restriction base="dms:Text"/>
      </xsd:simpleType>
    </xsd:element>
    <xsd:element name="DivisionText" ma:index="4" nillable="true" ma:displayName="Division" ma:description="Choose a division" ma:internalName="DivisionText" ma:readOnly="true">
      <xsd:simpleType>
        <xsd:restriction base="dms:Text"/>
      </xsd:simpleType>
    </xsd:element>
    <xsd:element name="BusinessLineText" ma:index="5" nillable="true" ma:displayName="Business Line" ma:description="Choose a Business Line" ma:internalName="BusinessLineText" ma:readOnly="true">
      <xsd:simpleType>
        <xsd:restriction base="dms:Text"/>
      </xsd:simpleType>
    </xsd:element>
    <xsd:element name="BusinessUnitsClustersText" ma:index="6" nillable="true" ma:displayName="BU Cluster" ma:description="Choose a Business Units Clusters" ma:internalName="BusinessUnitsClustersText" ma:readOnly="true">
      <xsd:simpleType>
        <xsd:restriction base="dms:Text"/>
      </xsd:simpleType>
    </xsd:element>
    <xsd:element name="BusinessUnitsText" ma:index="7" nillable="true" ma:displayName="Business Unit" ma:description="Choose a Business Unit" ma:internalName="BusinessUnitsText" ma:readOnly="true">
      <xsd:simpleType>
        <xsd:restriction base="dms:Text"/>
      </xsd:simpleType>
    </xsd:element>
    <xsd:element name="DocumentClassification" ma:index="8" nillable="true" ma:displayName="Classification" ma:default=";#DocumentCategory;#3#123;#DocumentType;#;#" ma:description="The document classification (category &amp; type)" ma:hidden="true" ma:internalName="DocumentClassification">
      <xsd:simpleType>
        <xsd:restriction base="dms:Unknown"/>
      </xsd:simpleType>
    </xsd:element>
    <xsd:element name="Document_x0020_Category" ma:index="9" nillable="true" ma:displayName="Document Category" ma:description="Choose a Document Category" ma:internalName="Document_x0020_Category" ma:readOnly="true">
      <xsd:simpleType>
        <xsd:restriction base="dms:Text"/>
      </xsd:simpleType>
    </xsd:element>
    <xsd:element name="Document_x0020_Type" ma:index="10" nillable="true" ma:displayName="Type of Document" ma:description="Choose a Type of Document" ma:internalName="Document_x0020_Type" ma:readOnly="true">
      <xsd:simpleType>
        <xsd:restriction base="dms:Text"/>
      </xsd:simpleType>
    </xsd:element>
    <xsd:element name="Confidentiality_x0020_Level" ma:index="11" nillable="true" ma:displayName="Confidentiality Levels" ma:default="Eurofins Internal" ma:description="Restriction's level of the document" ma:format="Dropdown" ma:internalName="Confidentiality_x0020_Level" ma:readOnly="false">
      <xsd:simpleType>
        <xsd:union memberTypes="dms:Text">
          <xsd:simpleType>
            <xsd:restriction base="dms:Choice">
              <xsd:enumeration value="Secret"/>
              <xsd:enumeration value="Confidential"/>
              <xsd:enumeration value="Eurofins Internal"/>
              <xsd:enumeration value="Public"/>
            </xsd:restriction>
          </xsd:simpleType>
        </xsd:union>
      </xsd:simpleType>
    </xsd:element>
    <xsd:element name="Document_x0020_Version" ma:index="12" nillable="true" ma:displayName="Document version" ma:description="Only for storing version number in a text field for being displayed in Office" ma:internalName="Document_x0020_Version" ma:readOnly="true">
      <xsd:simpleType>
        <xsd:restriction base="dms:Text"/>
      </xsd:simpleType>
    </xsd:element>
    <xsd:element name="Section" ma:index="13" nillable="true" ma:displayName="Section" ma:description="Storage section in Eurofins DMS" ma:internalName="Section" ma:readOnly="true">
      <xsd:simpleType>
        <xsd:restriction base="dms:Text"/>
      </xsd:simpleType>
    </xsd:element>
    <xsd:element name="Recipients" ma:index="14" nillable="true" ma:displayName="Recipients" ma:description="Enter one or more recipients if it is relevant" ma:internalName="Recipients" ma:readOnly="false">
      <xsd:simpleType>
        <xsd:restriction base="dms:Text"/>
      </xsd:simpleType>
    </xsd:element>
    <xsd:element name="ApprovedOnDate" ma:index="15" nillable="true" ma:displayName="Approved On" ma:description="Date of approval" ma:format="DateOnly" ma:internalName="ApprovedOnDate">
      <xsd:simpleType>
        <xsd:restriction base="dms:DateTime"/>
      </xsd:simpleType>
    </xsd:element>
    <xsd:element name="ApprovedOn" ma:index="16" nillable="true" ma:displayName="Approved On" ma:default="" ma:description="Date of approval" ma:internalName="ApprovedOn" ma:readOnly="true">
      <xsd:simpleType>
        <xsd:restriction base="dms:Text"/>
      </xsd:simpleType>
    </xsd:element>
    <xsd:element name="ApprovedBy" ma:index="17" nillable="true" ma:displayName="Approved By" ma:description="Name of the approver" ma:internalName="ApprovedBy">
      <xsd:simpleType>
        <xsd:restriction base="dms:Text"/>
      </xsd:simpleType>
    </xsd:element>
    <xsd:element name="Document_x0020_Business_x0020_Code" ma:index="18" nillable="true" ma:displayName="Business code" ma:description="Business Code associated to the document." ma:hidden="true" ma:internalName="Document_x0020_Business_x0020_Code" ma:readOnly="true">
      <xsd:simpleType>
        <xsd:restriction base="dms:Text"/>
      </xsd:simpleType>
    </xsd:element>
    <xsd:element name="__ArchivingMessage" ma:index="24" nillable="true" ma:displayName="Archiving Message" ma:description="The message when the document has an archiving request" ma:hidden="true" ma:internalName="__ArchivingMessage" ma:readOnly="true">
      <xsd:simpleType>
        <xsd:restriction base="dms:Text"/>
      </xsd:simpleType>
    </xsd:element>
    <xsd:element name="__ArchivingDebugInfo" ma:index="25" nillable="true" ma:displayName="Archiving Debug" ma:description="Contains the archiving request information" ma:hidden="true" ma:internalName="__ArchivingDebugInfo" ma:readOnly="true">
      <xsd:simpleType>
        <xsd:restriction base="dms:Text"/>
      </xsd:simpleType>
    </xsd:element>
    <xsd:element name="DocumentCountry" ma:index="26" nillable="true" ma:displayName="Country" ma:default=";#Country;#;#" ma:description="Origin of the document" ma:hidden="true" ma:internalName="DocumentCountry">
      <xsd:simpleType>
        <xsd:restriction base="dms:Unknown"/>
      </xsd:simpleType>
    </xsd:element>
    <xsd:element name="Document_x0020_Country" ma:index="27" nillable="true" ma:displayName="Country" ma:default="" ma:description="Origin of the document" ma:internalName="Document_x0020_Country" ma:readOnly="true">
      <xsd:simpleType>
        <xsd:restriction base="dms:Text"/>
      </xsd:simpleType>
    </xsd:element>
    <xsd:element name="DocumentLanguage" ma:index="28" nillable="true" ma:displayName="Language" ma:default=";#Language;#2#2;#" ma:description="Language of the document" ma:hidden="true" ma:internalName="DocumentLanguage">
      <xsd:simpleType>
        <xsd:restriction base="dms:Unknown"/>
      </xsd:simpleType>
    </xsd:element>
    <xsd:element name="Document_x0020_Language" ma:index="29" nillable="true" ma:displayName="Language" ma:description="Language of the document" ma:internalName="Document_x0020_Language" ma:readOnly="true">
      <xsd:simpleType>
        <xsd:restriction base="dms:Text"/>
      </xsd:simpleType>
    </xsd:element>
    <xsd:element name="DocumentNameWithoutExtension" ma:index="30" nillable="true" ma:displayName="Document Name without Extension" ma:description="The Document Name without Extension" ma:internalName="DocumentNameWithoutExtension" ma:readOnly="true">
      <xsd:simpleType>
        <xsd:restriction base="dms:Text"/>
      </xsd:simpleType>
    </xsd:element>
    <xsd:element name="EditorText" ma:index="31" nillable="true" ma:displayName="Editor" ma:description="The login name of the user last editing this item." ma:internalName="EditorText" ma:readOnly="true">
      <xsd:simpleType>
        <xsd:restriction base="dms:Text"/>
      </xsd:simpleType>
    </xsd:element>
    <xsd:element name="LastModifiedText" ma:index="32" nillable="true" ma:displayName="Last Modified" ma:description="A string representing the date when this item was last modified." ma:internalName="LastModifiedText" ma:readOnly="true">
      <xsd:simpleType>
        <xsd:restriction base="dms:Text"/>
      </xsd:simpleType>
    </xsd:element>
    <xsd:element name="FileNameText" ma:index="33" nillable="true" ma:displayName="File Name" ma:description="The path to the location where this file resides." ma:internalName="FileNameText" ma:readOnly="true">
      <xsd:simpleType>
        <xsd:restriction base="dms:Note">
          <xsd:maxLength value="255"/>
        </xsd:restriction>
      </xsd:simpleType>
    </xsd:element>
    <xsd:element name="DocumentBusinessCode" ma:index="34" nillable="true" ma:displayName="Business code" ma:default=";#Division;#5#104;#BusinessLine;#46#128;#BUCluster;#;#BusinessUnit;#;#" ma:description="Business Code associated to the document." ma:hidden="true" ma:internalName="DocumentBusinessCod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3" ma:displayName="Primary author"/>
        <xsd:element ref="dcterms:created" minOccurs="0" maxOccurs="1"/>
        <xsd:element ref="dc:identifier" minOccurs="0" maxOccurs="1"/>
        <xsd:element name="contentType" minOccurs="0" maxOccurs="1" type="xsd:string"/>
        <xsd:element ref="dc:title"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ction xmlns="http://schemas.microsoft.com/sharepoint/v3/fields">Pharma Division</Section>
    <Document_x0020_Version xmlns="http://schemas.microsoft.com/sharepoint/v3/fields">0.1</Document_x0020_Version>
    <Document_x0020_Business_x0020_Code xmlns="http://schemas.microsoft.com/sharepoint/v3/fields">BioPharma Services</Document_x0020_Business_x0020_Code>
    <Document_x0020_Country xmlns="http://schemas.microsoft.com/sharepoint/v3/fields" xsi:nil="true"/>
    <Recipients xmlns="http://schemas.microsoft.com/sharepoint/v3/fields" xsi:nil="true"/>
    <Document_x0020_Reference xmlns="http://schemas.microsoft.com/sharepoint/v3/fields">1-P-MK-PRE-011051682</Document_x0020_Reference>
    <ApprovedBy xmlns="http://schemas.microsoft.com/sharepoint/v3/fields" xsi:nil="true"/>
    <Document_x0020_Type xmlns="http://schemas.microsoft.com/sharepoint/v3/fields">Presentation</Document_x0020_Type>
    <Confidentiality_x0020_Level xmlns="http://schemas.microsoft.com/sharepoint/v3/fields">Public</Confidentiality_x0020_Level>
    <ApprovedOn xmlns="http://schemas.microsoft.com/sharepoint/v3/fields" xsi:nil="true"/>
    <Document_x0020_Category xmlns="http://schemas.microsoft.com/sharepoint/v3/fields">Marketing</Document_x0020_Category>
    <Document_x0020_Language xmlns="http://schemas.microsoft.com/sharepoint/v3/fields">ENGLISH</Document_x0020_Language>
    <ApprovedOnDate xmlns="http://schemas.microsoft.com/sharepoint/v3/fields" xsi:nil="true"/>
    <DocumentLanguage xmlns="http://schemas.microsoft.com/sharepoint/v3/fields">;#Language;#2#2;#</DocumentLanguage>
    <DocumentCountry xmlns="http://schemas.microsoft.com/sharepoint/v3/fields" xsi:nil="true"/>
    <DocumentBusinessCode xmlns="http://schemas.microsoft.com/sharepoint/v3/fields">;#Division;#5#104;#BusinessLine;#;#BUCluster;#;#BusinessUnit;#;#</DocumentBusinessCode>
    <DocumentClassification xmlns="http://schemas.microsoft.com/sharepoint/v3/fields">;#DocumentCategory;#3#123;#DocumentType;#47#123;#</DocumentClassification>
    <DivisionText xmlns="http://schemas.microsoft.com/sharepoint/v3/fields">BioPharma Services</DivisionText>
    <BusinessLineText xmlns="http://schemas.microsoft.com/sharepoint/v3/fields" xsi:nil="true"/>
    <DocumentNameWithoutExtension xmlns="http://schemas.microsoft.com/sharepoint/v3/fields">20984_030521_DiscoverX_PPT_TEMPLATE_042021</DocumentNameWithoutExtension>
    <BusinessUnitsText xmlns="http://schemas.microsoft.com/sharepoint/v3/fields" xsi:nil="true"/>
    <BusinessUnitsClustersText xmlns="http://schemas.microsoft.com/sharepoint/v3/fields" xsi:nil="true"/>
    <EditorText xmlns="http://schemas.microsoft.com/sharepoint/v3/fields">Jessica Callan (r2el)</EditorText>
    <LastModifiedText xmlns="http://schemas.microsoft.com/sharepoint/v3/fields">05/04/2021</LastModifiedText>
    <FileNameText xmlns="http://schemas.microsoft.com/sharepoint/v3/fields">https://int.dms.eurofins.local/pharma/epds/Marketing/epdsmktdocs/Templates - PowerPoint, Letterhead/Eurofins DiscoverX Templates/20984_030521_DiscoverX_PPT_TEMPLATE_042021.pptx</FileNameText>
  </documentManagement>
</p:properties>
</file>

<file path=customXml/item4.xml><?xml version="1.0" encoding="utf-8"?>
<?mso-contentType ?>
<FormTemplates xmlns="http://schemas.microsoft.com/sharepoint/v3/contenttype/forms">
  <Display>EFMainForm</Display>
  <Edit>EFMainForm</Edit>
  <New>EFMainForm</New>
</FormTemplates>
</file>

<file path=customXml/itemProps1.xml><?xml version="1.0" encoding="utf-8"?>
<ds:datastoreItem xmlns:ds="http://schemas.openxmlformats.org/officeDocument/2006/customXml" ds:itemID="{1AD9DAB9-351A-4F28-93E1-B78AA83AED57}">
  <ds:schemaRefs>
    <ds:schemaRef ds:uri="http://schemas.microsoft.com/sharepoint/events"/>
  </ds:schemaRefs>
</ds:datastoreItem>
</file>

<file path=customXml/itemProps2.xml><?xml version="1.0" encoding="utf-8"?>
<ds:datastoreItem xmlns:ds="http://schemas.openxmlformats.org/officeDocument/2006/customXml" ds:itemID="{65B28FF0-23AB-4908-90F2-EC9E8EFB39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1F0327-3636-4737-A3A8-184C563DC74F}">
  <ds:schemaRef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microsoft.com/sharepoint/v3/fields"/>
    <ds:schemaRef ds:uri="http://schemas.microsoft.com/sharepoint/v3"/>
    <ds:schemaRef ds:uri="http://www.w3.org/XML/1998/namespace"/>
  </ds:schemaRefs>
</ds:datastoreItem>
</file>

<file path=customXml/itemProps4.xml><?xml version="1.0" encoding="utf-8"?>
<ds:datastoreItem xmlns:ds="http://schemas.openxmlformats.org/officeDocument/2006/customXml" ds:itemID="{DD826308-8E2F-4011-A6EE-BAF9C4A3FC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21794</TotalTime>
  <Words>2641</Words>
  <Application>Microsoft Office PowerPoint</Application>
  <PresentationFormat>Widescreen</PresentationFormat>
  <Paragraphs>402</Paragraphs>
  <Slides>25</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25</vt:i4>
      </vt:variant>
    </vt:vector>
  </HeadingPairs>
  <TitlesOfParts>
    <vt:vector size="36" baseType="lpstr">
      <vt:lpstr>Arial</vt:lpstr>
      <vt:lpstr>Arial</vt:lpstr>
      <vt:lpstr>Calibri</vt:lpstr>
      <vt:lpstr>Symbol</vt:lpstr>
      <vt:lpstr>Times New Roman</vt:lpstr>
      <vt:lpstr>Wingdings</vt:lpstr>
      <vt:lpstr>Eurofins_Theme</vt:lpstr>
      <vt:lpstr>Prism 8</vt:lpstr>
      <vt:lpstr>Prism 6</vt:lpstr>
      <vt:lpstr>Worksheet</vt:lpstr>
      <vt:lpstr>Prism 7</vt:lpstr>
      <vt:lpstr>Accelerating Immunotherapy Drug Development with Simple Cell-Based Assays for Immune Checkpoint Receptors </vt:lpstr>
      <vt:lpstr>Eurofins DiscoverX Strong Foundation | Technical Expertise | End-to-End Solutions</vt:lpstr>
      <vt:lpstr>Enzyme Fragment Complementation (EFC) Robust Platform for Cell-Based Assays</vt:lpstr>
      <vt:lpstr>Targeting T-Cell Co-Stimulatory and Inhibitory Checkpoint Receptors</vt:lpstr>
      <vt:lpstr>PD-1 Signaling Assay Concept </vt:lpstr>
      <vt:lpstr>PD-1 Signaling Assay is Highly Specific and Stability-Indicating</vt:lpstr>
      <vt:lpstr>PD-1 Signaling Assay Suitable for Therapeutic Development of Both PD-1 Agonists and Antagonists</vt:lpstr>
      <vt:lpstr>Complementary Cell-Based Assays for Comprehensive Understanding of a Drug Molecule’s MOA</vt:lpstr>
      <vt:lpstr>Monitor PD-1 Inhibitor Activity Downstream of TCR Activation: Assay Principle</vt:lpstr>
      <vt:lpstr>PathHunter® Jurkat PD-1-NFAT Pathway Reporter Assay: Evaluate PD-1 Checkpoint Receptor Mediated Inhibition of T Cell Activation</vt:lpstr>
      <vt:lpstr>Measure Proximal &amp; Distal Events in the PD-1 Signaling Pathway</vt:lpstr>
      <vt:lpstr>Targeting T-Cell Co-Stimulatory and Inhibitory Checkpoint Receptors</vt:lpstr>
      <vt:lpstr>CD28 and ICOS Co-Stimulatory Receptors Also Signal Through SH2- Domain Containing Proteins</vt:lpstr>
      <vt:lpstr>PathHunter® OX40 Assay – Quantifies NIK Stabilization in Response to Pathway Activation</vt:lpstr>
      <vt:lpstr>PathHunter® Pathway Reporter Assays – Measure Pathway activation using Endogenous or Heterologously-Expressed Receptors </vt:lpstr>
      <vt:lpstr>Immunotherapy Agents: Targeting Innate vs Adaptive Immunity</vt:lpstr>
      <vt:lpstr>The SIRP / CD47 Axis An Innate Immune Checkpoint</vt:lpstr>
      <vt:lpstr>PathHunter® SIRPα Signaling Assay: Assay Concept</vt:lpstr>
      <vt:lpstr>PathHunter® SIRPα (CD47) Signaling Assay</vt:lpstr>
      <vt:lpstr>PathHunter SIRPα Signaling Assay: Excellent Specificity and Stability-Indicating Properties</vt:lpstr>
      <vt:lpstr>Signaling Assays for Most Common SIRPα Variants: V1 and V2</vt:lpstr>
      <vt:lpstr>Mutation of SIRPα ITIM Motifs Disrupts CD47-Mediated Signaling</vt:lpstr>
      <vt:lpstr>PathHunter® Checkpoint Receptors Assays Industry’s Largest Menu of Stable Cell Lines and Bioassays</vt:lpstr>
      <vt:lpstr>Thank You!</vt:lpstr>
      <vt:lpstr>Accelerating Immunotherapy Drug Development </vt:lpstr>
    </vt:vector>
  </TitlesOfParts>
  <Company>Eurofins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 IO Summit conf talk</dc:title>
  <dc:creator>Jennifer Lin-Jones</dc:creator>
  <cp:lastModifiedBy>Dana Haley-Vicente</cp:lastModifiedBy>
  <cp:revision>426</cp:revision>
  <cp:lastPrinted>2017-10-06T18:42:33Z</cp:lastPrinted>
  <dcterms:created xsi:type="dcterms:W3CDTF">2009-01-16T16:28:48Z</dcterms:created>
  <dcterms:modified xsi:type="dcterms:W3CDTF">2021-09-16T23:36:20Z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Eurofins Document</vt:lpwstr>
  </property>
  <property fmtid="{D5CDD505-2E9C-101B-9397-08002B2CF9AE}" pid="3" name="display_urn:schemas-microsoft-com:office:office#Author0">
    <vt:lpwstr>Antoine Pichot</vt:lpwstr>
  </property>
  <property fmtid="{D5CDD505-2E9C-101B-9397-08002B2CF9AE}" pid="4" name="Author0">
    <vt:lpwstr>248;#ES-AREA1\bapi</vt:lpwstr>
  </property>
  <property fmtid="{D5CDD505-2E9C-101B-9397-08002B2CF9AE}" pid="5" name="Order By">
    <vt:lpwstr>4.00000000000000</vt:lpwstr>
  </property>
  <property fmtid="{D5CDD505-2E9C-101B-9397-08002B2CF9AE}" pid="6" name="Document Chrono">
    <vt:lpwstr>6638</vt:lpwstr>
  </property>
  <property fmtid="{D5CDD505-2E9C-101B-9397-08002B2CF9AE}" pid="7" name="Section">
    <vt:lpwstr>Marketing</vt:lpwstr>
  </property>
  <property fmtid="{D5CDD505-2E9C-101B-9397-08002B2CF9AE}" pid="8" name="Document Version">
    <vt:lpwstr>0.6</vt:lpwstr>
  </property>
  <property fmtid="{D5CDD505-2E9C-101B-9397-08002B2CF9AE}" pid="9" name="Document Type">
    <vt:lpwstr>Other</vt:lpwstr>
  </property>
  <property fmtid="{D5CDD505-2E9C-101B-9397-08002B2CF9AE}" pid="10" name="Document Category">
    <vt:lpwstr>Marketing</vt:lpwstr>
  </property>
  <property fmtid="{D5CDD505-2E9C-101B-9397-08002B2CF9AE}" pid="11" name="Document Business Code">
    <vt:lpwstr>1-P</vt:lpwstr>
  </property>
  <property fmtid="{D5CDD505-2E9C-101B-9397-08002B2CF9AE}" pid="12" name="Document Country">
    <vt:lpwstr/>
  </property>
  <property fmtid="{D5CDD505-2E9C-101B-9397-08002B2CF9AE}" pid="13" name="Recipients">
    <vt:lpwstr/>
  </property>
  <property fmtid="{D5CDD505-2E9C-101B-9397-08002B2CF9AE}" pid="14" name="ApprovedOn">
    <vt:lpwstr/>
  </property>
  <property fmtid="{D5CDD505-2E9C-101B-9397-08002B2CF9AE}" pid="15" name="Document Language">
    <vt:lpwstr>2 : ENGLISH</vt:lpwstr>
  </property>
  <property fmtid="{D5CDD505-2E9C-101B-9397-08002B2CF9AE}" pid="16" name="Eurofins Document Links">
    <vt:lpwstr/>
  </property>
  <property fmtid="{D5CDD505-2E9C-101B-9397-08002B2CF9AE}" pid="17" name="ApprovedBy">
    <vt:lpwstr/>
  </property>
  <property fmtid="{D5CDD505-2E9C-101B-9397-08002B2CF9AE}" pid="18" name="Document Kind">
    <vt:lpwstr>OTH : Other;#MK</vt:lpwstr>
  </property>
  <property fmtid="{D5CDD505-2E9C-101B-9397-08002B2CF9AE}" pid="19" name="Confidentiality Level">
    <vt:lpwstr>Public</vt:lpwstr>
  </property>
  <property fmtid="{D5CDD505-2E9C-101B-9397-08002B2CF9AE}" pid="20" name="Document Reference">
    <vt:lpwstr>1-P-MK-OTH-6638</vt:lpwstr>
  </property>
  <property fmtid="{D5CDD505-2E9C-101B-9397-08002B2CF9AE}" pid="21" name="ContentTypeId">
    <vt:lpwstr>0x0101EF0100EE2B12328D0D7E4387DB0705890AE57B</vt:lpwstr>
  </property>
</Properties>
</file>